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Prata" panose="020B0604020202020204" charset="0"/>
      <p:regular r:id="rId13"/>
    </p:embeddedFont>
    <p:embeddedFont>
      <p:font typeface="Raleway" pitchFamily="2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39" d="100"/>
          <a:sy n="39" d="100"/>
        </p:scale>
        <p:origin x="3566" y="8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249377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2.svg"/><Relationship Id="rId3" Type="http://schemas.openxmlformats.org/officeDocument/2006/relationships/image" Target="../media/image32.png"/><Relationship Id="rId7" Type="http://schemas.openxmlformats.org/officeDocument/2006/relationships/image" Target="../media/image36.svg"/><Relationship Id="rId12" Type="http://schemas.openxmlformats.org/officeDocument/2006/relationships/image" Target="../media/image4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5.png"/><Relationship Id="rId11" Type="http://schemas.openxmlformats.org/officeDocument/2006/relationships/image" Target="../media/image40.sv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7.sv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sv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svg"/><Relationship Id="rId4" Type="http://schemas.openxmlformats.org/officeDocument/2006/relationships/image" Target="../media/image18.svg"/><Relationship Id="rId9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49316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INC 5000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54210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EE27D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Fast-Growing Private Companies in America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4245173"/>
            <a:ext cx="3559135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2019 Dataset Analysis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6280190" y="5010626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 comprehensive study of industry trends, geographic distribution, and growth patterns among the nation's most dynamic private businesses.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102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44128" y="506135"/>
            <a:ext cx="6440567" cy="3738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Q8: Companies Founded in 2018 in Top 100?</a:t>
            </a:r>
            <a:endParaRPr lang="en-US" sz="2350" dirty="0"/>
          </a:p>
        </p:txBody>
      </p:sp>
      <p:sp>
        <p:nvSpPr>
          <p:cNvPr id="4" name="Text 1"/>
          <p:cNvSpPr/>
          <p:nvPr/>
        </p:nvSpPr>
        <p:spPr>
          <a:xfrm>
            <a:off x="644128" y="1059418"/>
            <a:ext cx="7855744" cy="11444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8800"/>
              </a:lnSpc>
              <a:buNone/>
            </a:pPr>
            <a:r>
              <a:rPr lang="en-US" sz="7050" dirty="0">
                <a:solidFill>
                  <a:srgbClr val="000000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❌</a:t>
            </a:r>
            <a:endParaRPr lang="en-US" sz="7050" dirty="0"/>
          </a:p>
        </p:txBody>
      </p:sp>
      <p:sp>
        <p:nvSpPr>
          <p:cNvPr id="5" name="Text 2"/>
          <p:cNvSpPr/>
          <p:nvPr/>
        </p:nvSpPr>
        <p:spPr>
          <a:xfrm>
            <a:off x="644128" y="2383274"/>
            <a:ext cx="1794510" cy="2241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ANSWER: NO</a:t>
            </a:r>
            <a:endParaRPr lang="en-US" sz="1400" dirty="0"/>
          </a:p>
        </p:txBody>
      </p:sp>
      <p:sp>
        <p:nvSpPr>
          <p:cNvPr id="6" name="Text 3"/>
          <p:cNvSpPr/>
          <p:nvPr/>
        </p:nvSpPr>
        <p:spPr>
          <a:xfrm>
            <a:off x="644128" y="2786896"/>
            <a:ext cx="7855744" cy="191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Zero companies founded in 2018 achieved a spot on the prestigious Top 100 INC 5000 list.</a:t>
            </a:r>
            <a:endParaRPr lang="en-US" sz="900" dirty="0"/>
          </a:p>
        </p:txBody>
      </p:sp>
      <p:sp>
        <p:nvSpPr>
          <p:cNvPr id="7" name="Shape 4"/>
          <p:cNvSpPr/>
          <p:nvPr/>
        </p:nvSpPr>
        <p:spPr>
          <a:xfrm>
            <a:off x="644128" y="3292316"/>
            <a:ext cx="7855744" cy="883920"/>
          </a:xfrm>
          <a:prstGeom prst="roundRect">
            <a:avLst>
              <a:gd name="adj" fmla="val 8276"/>
            </a:avLst>
          </a:prstGeom>
          <a:solidFill>
            <a:srgbClr val="1B1C1D"/>
          </a:solidFill>
          <a:ln/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128" y="3277076"/>
            <a:ext cx="7855744" cy="60960"/>
          </a:xfrm>
          <a:prstGeom prst="rect">
            <a:avLst/>
          </a:prstGeom>
        </p:spPr>
      </p:pic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92573" y="3112889"/>
            <a:ext cx="358854" cy="358854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500205" y="3220522"/>
            <a:ext cx="143470" cy="14347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78907" y="3591401"/>
            <a:ext cx="1495425" cy="1869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Why?</a:t>
            </a:r>
            <a:endParaRPr lang="en-US" sz="1150" dirty="0"/>
          </a:p>
        </p:txBody>
      </p:sp>
      <p:sp>
        <p:nvSpPr>
          <p:cNvPr id="12" name="Text 6"/>
          <p:cNvSpPr/>
          <p:nvPr/>
        </p:nvSpPr>
        <p:spPr>
          <a:xfrm>
            <a:off x="778907" y="3850005"/>
            <a:ext cx="7586186" cy="191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Top 100 ranking typically demands 3-5+ years of robust operational history and sustained growth.</a:t>
            </a:r>
            <a:endParaRPr lang="en-US" sz="900" dirty="0"/>
          </a:p>
        </p:txBody>
      </p:sp>
      <p:sp>
        <p:nvSpPr>
          <p:cNvPr id="13" name="Shape 7"/>
          <p:cNvSpPr/>
          <p:nvPr/>
        </p:nvSpPr>
        <p:spPr>
          <a:xfrm>
            <a:off x="644128" y="4475202"/>
            <a:ext cx="7855744" cy="883920"/>
          </a:xfrm>
          <a:prstGeom prst="roundRect">
            <a:avLst>
              <a:gd name="adj" fmla="val 8276"/>
            </a:avLst>
          </a:prstGeom>
          <a:solidFill>
            <a:srgbClr val="1B1C1D"/>
          </a:solidFill>
          <a:ln/>
        </p:spPr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128" y="4459962"/>
            <a:ext cx="7855744" cy="60960"/>
          </a:xfrm>
          <a:prstGeom prst="rect">
            <a:avLst/>
          </a:prstGeom>
        </p:spPr>
      </p:pic>
      <p:pic>
        <p:nvPicPr>
          <p:cNvPr id="15" name="Image 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92573" y="4295775"/>
            <a:ext cx="358854" cy="358854"/>
          </a:xfrm>
          <a:prstGeom prst="rect">
            <a:avLst/>
          </a:prstGeom>
        </p:spPr>
      </p:pic>
      <p:pic>
        <p:nvPicPr>
          <p:cNvPr id="16" name="Image 6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500205" y="4403407"/>
            <a:ext cx="143470" cy="143470"/>
          </a:xfrm>
          <a:prstGeom prst="rect">
            <a:avLst/>
          </a:prstGeom>
        </p:spPr>
      </p:pic>
      <p:sp>
        <p:nvSpPr>
          <p:cNvPr id="17" name="Text 8"/>
          <p:cNvSpPr/>
          <p:nvPr/>
        </p:nvSpPr>
        <p:spPr>
          <a:xfrm>
            <a:off x="778907" y="4774287"/>
            <a:ext cx="1495425" cy="1869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History</a:t>
            </a:r>
            <a:endParaRPr lang="en-US" sz="1150" dirty="0"/>
          </a:p>
        </p:txBody>
      </p:sp>
      <p:sp>
        <p:nvSpPr>
          <p:cNvPr id="18" name="Text 9"/>
          <p:cNvSpPr/>
          <p:nvPr/>
        </p:nvSpPr>
        <p:spPr>
          <a:xfrm>
            <a:off x="778907" y="5032891"/>
            <a:ext cx="7586186" cy="191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Companies founded in 2018 had only one year of verifiable history by the 2019 data collection cut-off.</a:t>
            </a:r>
            <a:endParaRPr lang="en-US" sz="900" dirty="0"/>
          </a:p>
        </p:txBody>
      </p:sp>
      <p:sp>
        <p:nvSpPr>
          <p:cNvPr id="19" name="Shape 10"/>
          <p:cNvSpPr/>
          <p:nvPr/>
        </p:nvSpPr>
        <p:spPr>
          <a:xfrm>
            <a:off x="644128" y="5658088"/>
            <a:ext cx="7855744" cy="883920"/>
          </a:xfrm>
          <a:prstGeom prst="roundRect">
            <a:avLst>
              <a:gd name="adj" fmla="val 8276"/>
            </a:avLst>
          </a:prstGeom>
          <a:solidFill>
            <a:srgbClr val="1B1C1D"/>
          </a:solidFill>
          <a:ln/>
        </p:spPr>
      </p:sp>
      <p:pic>
        <p:nvPicPr>
          <p:cNvPr id="20" name="Image 7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128" y="5642848"/>
            <a:ext cx="7855744" cy="60960"/>
          </a:xfrm>
          <a:prstGeom prst="rect">
            <a:avLst/>
          </a:prstGeom>
        </p:spPr>
      </p:pic>
      <p:pic>
        <p:nvPicPr>
          <p:cNvPr id="21" name="Image 8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92573" y="5478661"/>
            <a:ext cx="358854" cy="358854"/>
          </a:xfrm>
          <a:prstGeom prst="rect">
            <a:avLst/>
          </a:prstGeom>
        </p:spPr>
      </p:pic>
      <p:pic>
        <p:nvPicPr>
          <p:cNvPr id="22" name="Image 9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500205" y="5586293"/>
            <a:ext cx="143470" cy="143470"/>
          </a:xfrm>
          <a:prstGeom prst="rect">
            <a:avLst/>
          </a:prstGeom>
        </p:spPr>
      </p:pic>
      <p:sp>
        <p:nvSpPr>
          <p:cNvPr id="23" name="Text 11"/>
          <p:cNvSpPr/>
          <p:nvPr/>
        </p:nvSpPr>
        <p:spPr>
          <a:xfrm>
            <a:off x="778907" y="5957173"/>
            <a:ext cx="1495425" cy="1869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Top 100 Demands</a:t>
            </a:r>
            <a:endParaRPr lang="en-US" sz="1150" dirty="0"/>
          </a:p>
        </p:txBody>
      </p:sp>
      <p:sp>
        <p:nvSpPr>
          <p:cNvPr id="24" name="Text 12"/>
          <p:cNvSpPr/>
          <p:nvPr/>
        </p:nvSpPr>
        <p:spPr>
          <a:xfrm>
            <a:off x="778907" y="6215777"/>
            <a:ext cx="7586186" cy="191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Requires $50M+ in revenue, 10%+ annual growth, and a proven, scalable business model.</a:t>
            </a:r>
            <a:endParaRPr lang="en-US" sz="900" dirty="0"/>
          </a:p>
        </p:txBody>
      </p:sp>
      <p:sp>
        <p:nvSpPr>
          <p:cNvPr id="25" name="Shape 13"/>
          <p:cNvSpPr/>
          <p:nvPr/>
        </p:nvSpPr>
        <p:spPr>
          <a:xfrm>
            <a:off x="644128" y="6840974"/>
            <a:ext cx="7855744" cy="883920"/>
          </a:xfrm>
          <a:prstGeom prst="roundRect">
            <a:avLst>
              <a:gd name="adj" fmla="val 8276"/>
            </a:avLst>
          </a:prstGeom>
          <a:solidFill>
            <a:srgbClr val="1B1C1D"/>
          </a:solidFill>
          <a:ln/>
        </p:spPr>
      </p:sp>
      <p:pic>
        <p:nvPicPr>
          <p:cNvPr id="26" name="Image 1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128" y="6825734"/>
            <a:ext cx="7855744" cy="60960"/>
          </a:xfrm>
          <a:prstGeom prst="rect">
            <a:avLst/>
          </a:prstGeom>
        </p:spPr>
      </p:pic>
      <p:pic>
        <p:nvPicPr>
          <p:cNvPr id="27" name="Image 1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92573" y="6661547"/>
            <a:ext cx="358854" cy="358854"/>
          </a:xfrm>
          <a:prstGeom prst="rect">
            <a:avLst/>
          </a:prstGeom>
        </p:spPr>
      </p:pic>
      <p:pic>
        <p:nvPicPr>
          <p:cNvPr id="28" name="Image 12" descr="preencoded.png"/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500205" y="6769179"/>
            <a:ext cx="143470" cy="143470"/>
          </a:xfrm>
          <a:prstGeom prst="rect">
            <a:avLst/>
          </a:prstGeom>
        </p:spPr>
      </p:pic>
      <p:sp>
        <p:nvSpPr>
          <p:cNvPr id="29" name="Text 14"/>
          <p:cNvSpPr/>
          <p:nvPr/>
        </p:nvSpPr>
        <p:spPr>
          <a:xfrm>
            <a:off x="778907" y="7140059"/>
            <a:ext cx="1495425" cy="1869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Path to Elite Status</a:t>
            </a:r>
            <a:endParaRPr lang="en-US" sz="1150" dirty="0"/>
          </a:p>
        </p:txBody>
      </p:sp>
      <p:sp>
        <p:nvSpPr>
          <p:cNvPr id="30" name="Text 15"/>
          <p:cNvSpPr/>
          <p:nvPr/>
        </p:nvSpPr>
        <p:spPr>
          <a:xfrm>
            <a:off x="778907" y="7398663"/>
            <a:ext cx="7586186" cy="191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The earliest typical path to the Top 100 is generally 4-5 years, allowing for market maturity and significant scale.</a:t>
            </a:r>
            <a:endParaRPr lang="en-US" sz="9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75070" y="620078"/>
            <a:ext cx="4507230" cy="5634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Executive Summary</a:t>
            </a:r>
            <a:endParaRPr lang="en-US" sz="3500" dirty="0"/>
          </a:p>
        </p:txBody>
      </p:sp>
      <p:sp>
        <p:nvSpPr>
          <p:cNvPr id="4" name="Text 1"/>
          <p:cNvSpPr/>
          <p:nvPr/>
        </p:nvSpPr>
        <p:spPr>
          <a:xfrm>
            <a:off x="6275070" y="1544002"/>
            <a:ext cx="2371963" cy="5949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650"/>
              </a:lnSpc>
              <a:buNone/>
            </a:pPr>
            <a:r>
              <a:rPr lang="en-US" sz="46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5,000</a:t>
            </a:r>
            <a:endParaRPr lang="en-US" sz="4650" dirty="0"/>
          </a:p>
        </p:txBody>
      </p:sp>
      <p:sp>
        <p:nvSpPr>
          <p:cNvPr id="5" name="Text 2"/>
          <p:cNvSpPr/>
          <p:nvPr/>
        </p:nvSpPr>
        <p:spPr>
          <a:xfrm>
            <a:off x="6319361" y="2364224"/>
            <a:ext cx="2283381" cy="2817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Companies Analyzed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75070" y="2754035"/>
            <a:ext cx="2371963" cy="5767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14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The core of our extensive 2019 dataset.</a:t>
            </a:r>
            <a:endParaRPr lang="en-US" sz="1400" dirty="0"/>
          </a:p>
        </p:txBody>
      </p:sp>
      <p:sp>
        <p:nvSpPr>
          <p:cNvPr id="7" name="Text 4"/>
          <p:cNvSpPr/>
          <p:nvPr/>
        </p:nvSpPr>
        <p:spPr>
          <a:xfrm>
            <a:off x="8872299" y="1544002"/>
            <a:ext cx="2372082" cy="5949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650"/>
              </a:lnSpc>
              <a:buNone/>
            </a:pPr>
            <a:r>
              <a:rPr lang="en-US" sz="46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29</a:t>
            </a:r>
            <a:endParaRPr lang="en-US" sz="4650" dirty="0"/>
          </a:p>
        </p:txBody>
      </p:sp>
      <p:sp>
        <p:nvSpPr>
          <p:cNvPr id="8" name="Text 5"/>
          <p:cNvSpPr/>
          <p:nvPr/>
        </p:nvSpPr>
        <p:spPr>
          <a:xfrm>
            <a:off x="8931473" y="2364224"/>
            <a:ext cx="2253615" cy="2817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Industries Covered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8872299" y="2754035"/>
            <a:ext cx="2372082" cy="5767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14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Diverse sectors driving U.S. economic expansion.</a:t>
            </a:r>
            <a:endParaRPr lang="en-US" sz="1400" dirty="0"/>
          </a:p>
        </p:txBody>
      </p:sp>
      <p:sp>
        <p:nvSpPr>
          <p:cNvPr id="10" name="Text 7"/>
          <p:cNvSpPr/>
          <p:nvPr/>
        </p:nvSpPr>
        <p:spPr>
          <a:xfrm>
            <a:off x="11469648" y="1544002"/>
            <a:ext cx="2372082" cy="5949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650"/>
              </a:lnSpc>
              <a:buNone/>
            </a:pPr>
            <a:r>
              <a:rPr lang="en-US" sz="46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50</a:t>
            </a:r>
            <a:endParaRPr lang="en-US" sz="4650" dirty="0"/>
          </a:p>
        </p:txBody>
      </p:sp>
      <p:sp>
        <p:nvSpPr>
          <p:cNvPr id="11" name="Text 8"/>
          <p:cNvSpPr/>
          <p:nvPr/>
        </p:nvSpPr>
        <p:spPr>
          <a:xfrm>
            <a:off x="11528822" y="2364224"/>
            <a:ext cx="2253615" cy="2817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States Represented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11469648" y="2754035"/>
            <a:ext cx="2372082" cy="5767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14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 nationwide snapshot of private sector dynamism.</a:t>
            </a:r>
            <a:endParaRPr lang="en-US" sz="1400" dirty="0"/>
          </a:p>
        </p:txBody>
      </p:sp>
      <p:pic>
        <p:nvPicPr>
          <p:cNvPr id="1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5070" y="3629323"/>
            <a:ext cx="90130" cy="90130"/>
          </a:xfrm>
          <a:prstGeom prst="rect">
            <a:avLst/>
          </a:prstGeom>
        </p:spPr>
      </p:pic>
      <p:sp>
        <p:nvSpPr>
          <p:cNvPr id="14" name="Text 10"/>
          <p:cNvSpPr/>
          <p:nvPr/>
        </p:nvSpPr>
        <p:spPr>
          <a:xfrm>
            <a:off x="6545461" y="3533537"/>
            <a:ext cx="4382572" cy="2817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Average company revenue: </a:t>
            </a:r>
            <a:r>
              <a:rPr lang="en-US" sz="1750" dirty="0">
                <a:solidFill>
                  <a:srgbClr val="EEE27D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$45.2 Million</a:t>
            </a:r>
            <a:endParaRPr lang="en-US" sz="1750" dirty="0"/>
          </a:p>
        </p:txBody>
      </p:sp>
      <p:sp>
        <p:nvSpPr>
          <p:cNvPr id="15" name="Text 11"/>
          <p:cNvSpPr/>
          <p:nvPr/>
        </p:nvSpPr>
        <p:spPr>
          <a:xfrm>
            <a:off x="6545461" y="3923348"/>
            <a:ext cx="7296269" cy="288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Highlighting substantial financial impact.</a:t>
            </a:r>
            <a:endParaRPr lang="en-US" sz="1400" dirty="0"/>
          </a:p>
        </p:txBody>
      </p:sp>
      <p:pic>
        <p:nvPicPr>
          <p:cNvPr id="16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5070" y="4668024"/>
            <a:ext cx="90130" cy="90130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6545461" y="4572238"/>
            <a:ext cx="7296269" cy="5634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Most represented industry: </a:t>
            </a:r>
            <a:r>
              <a:rPr lang="en-US" sz="1750" dirty="0">
                <a:solidFill>
                  <a:srgbClr val="EEE27D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Business Products &amp; Services</a:t>
            </a:r>
            <a:r>
              <a:rPr lang="en-US" sz="17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 (492 companies)</a:t>
            </a:r>
            <a:endParaRPr lang="en-US" sz="1750" dirty="0"/>
          </a:p>
        </p:txBody>
      </p:sp>
      <p:sp>
        <p:nvSpPr>
          <p:cNvPr id="18" name="Text 13"/>
          <p:cNvSpPr/>
          <p:nvPr/>
        </p:nvSpPr>
        <p:spPr>
          <a:xfrm>
            <a:off x="6545461" y="5243751"/>
            <a:ext cx="7296269" cy="288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 cornerstone of the private sector.</a:t>
            </a:r>
            <a:endParaRPr lang="en-US" sz="1400" dirty="0"/>
          </a:p>
        </p:txBody>
      </p:sp>
      <p:pic>
        <p:nvPicPr>
          <p:cNvPr id="19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5070" y="5988427"/>
            <a:ext cx="90130" cy="90130"/>
          </a:xfrm>
          <a:prstGeom prst="rect">
            <a:avLst/>
          </a:prstGeom>
        </p:spPr>
      </p:pic>
      <p:sp>
        <p:nvSpPr>
          <p:cNvPr id="20" name="Text 14"/>
          <p:cNvSpPr/>
          <p:nvPr/>
        </p:nvSpPr>
        <p:spPr>
          <a:xfrm>
            <a:off x="6545461" y="5892641"/>
            <a:ext cx="5357813" cy="2817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Highest average revenue sector: </a:t>
            </a:r>
            <a:r>
              <a:rPr lang="en-US" sz="1750" dirty="0">
                <a:solidFill>
                  <a:srgbClr val="EEE27D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Health</a:t>
            </a:r>
            <a:r>
              <a:rPr lang="en-US" sz="17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 ($109.3M)</a:t>
            </a:r>
            <a:endParaRPr lang="en-US" sz="1750" dirty="0"/>
          </a:p>
        </p:txBody>
      </p:sp>
      <p:sp>
        <p:nvSpPr>
          <p:cNvPr id="21" name="Text 15"/>
          <p:cNvSpPr/>
          <p:nvPr/>
        </p:nvSpPr>
        <p:spPr>
          <a:xfrm>
            <a:off x="6545461" y="6282452"/>
            <a:ext cx="7296269" cy="288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Demonstrating robust financial performance.</a:t>
            </a:r>
            <a:endParaRPr lang="en-US" sz="1400" dirty="0"/>
          </a:p>
        </p:txBody>
      </p:sp>
      <p:pic>
        <p:nvPicPr>
          <p:cNvPr id="22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5070" y="7027128"/>
            <a:ext cx="90130" cy="90130"/>
          </a:xfrm>
          <a:prstGeom prst="rect">
            <a:avLst/>
          </a:prstGeom>
        </p:spPr>
      </p:pic>
      <p:sp>
        <p:nvSpPr>
          <p:cNvPr id="23" name="Text 16"/>
          <p:cNvSpPr/>
          <p:nvPr/>
        </p:nvSpPr>
        <p:spPr>
          <a:xfrm>
            <a:off x="6545461" y="6931343"/>
            <a:ext cx="7065764" cy="2817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Fastest growing sector: </a:t>
            </a:r>
            <a:r>
              <a:rPr lang="en-US" sz="1750" dirty="0">
                <a:solidFill>
                  <a:srgbClr val="EEE27D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Logistics &amp; Transportation</a:t>
            </a:r>
            <a:r>
              <a:rPr lang="en-US" sz="17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 (717.6% growth)</a:t>
            </a:r>
            <a:endParaRPr lang="en-US" sz="1750" dirty="0"/>
          </a:p>
        </p:txBody>
      </p:sp>
      <p:sp>
        <p:nvSpPr>
          <p:cNvPr id="24" name="Text 17"/>
          <p:cNvSpPr/>
          <p:nvPr/>
        </p:nvSpPr>
        <p:spPr>
          <a:xfrm>
            <a:off x="6545461" y="7321153"/>
            <a:ext cx="7296269" cy="2883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Indicating significant market demand and expansion.</a:t>
            </a:r>
            <a:endParaRPr lang="en-US" sz="14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57714"/>
            <a:ext cx="6651069" cy="531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Q1: Average Revenue by Industry</a:t>
            </a:r>
            <a:endParaRPr lang="en-US" sz="3300" dirty="0"/>
          </a:p>
        </p:txBody>
      </p:sp>
      <p:sp>
        <p:nvSpPr>
          <p:cNvPr id="3" name="Shape 1"/>
          <p:cNvSpPr/>
          <p:nvPr/>
        </p:nvSpPr>
        <p:spPr>
          <a:xfrm>
            <a:off x="793790" y="1629489"/>
            <a:ext cx="4234220" cy="1713428"/>
          </a:xfrm>
          <a:prstGeom prst="roundRect">
            <a:avLst>
              <a:gd name="adj" fmla="val 1489"/>
            </a:avLst>
          </a:prstGeom>
          <a:solidFill>
            <a:srgbClr val="3A3B3C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3811" y="1799511"/>
            <a:ext cx="510302" cy="510302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4186" y="1939766"/>
            <a:ext cx="229553" cy="229552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963811" y="2479834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Security</a:t>
            </a:r>
            <a:endParaRPr lang="en-US" sz="2000" dirty="0"/>
          </a:p>
        </p:txBody>
      </p:sp>
      <p:sp>
        <p:nvSpPr>
          <p:cNvPr id="7" name="Text 3"/>
          <p:cNvSpPr/>
          <p:nvPr/>
        </p:nvSpPr>
        <p:spPr>
          <a:xfrm>
            <a:off x="963811" y="2900720"/>
            <a:ext cx="3894177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$123.7M avg</a:t>
            </a:r>
            <a:endParaRPr lang="en-US" sz="1300" dirty="0"/>
          </a:p>
        </p:txBody>
      </p:sp>
      <p:sp>
        <p:nvSpPr>
          <p:cNvPr id="8" name="Shape 4"/>
          <p:cNvSpPr/>
          <p:nvPr/>
        </p:nvSpPr>
        <p:spPr>
          <a:xfrm>
            <a:off x="5198031" y="1629489"/>
            <a:ext cx="4234220" cy="1713428"/>
          </a:xfrm>
          <a:prstGeom prst="roundRect">
            <a:avLst>
              <a:gd name="adj" fmla="val 1489"/>
            </a:avLst>
          </a:prstGeom>
          <a:solidFill>
            <a:srgbClr val="3A3B3C"/>
          </a:solidFill>
          <a:ln/>
        </p:spPr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68052" y="1799511"/>
            <a:ext cx="510302" cy="510302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508427" y="1939766"/>
            <a:ext cx="229553" cy="22955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5368052" y="2479834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Health</a:t>
            </a:r>
            <a:endParaRPr lang="en-US" sz="2000" dirty="0"/>
          </a:p>
        </p:txBody>
      </p:sp>
      <p:sp>
        <p:nvSpPr>
          <p:cNvPr id="12" name="Text 6"/>
          <p:cNvSpPr/>
          <p:nvPr/>
        </p:nvSpPr>
        <p:spPr>
          <a:xfrm>
            <a:off x="5368052" y="2900720"/>
            <a:ext cx="3894177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$109.3M avg</a:t>
            </a:r>
            <a:endParaRPr lang="en-US" sz="1300" dirty="0"/>
          </a:p>
        </p:txBody>
      </p:sp>
      <p:sp>
        <p:nvSpPr>
          <p:cNvPr id="13" name="Shape 7"/>
          <p:cNvSpPr/>
          <p:nvPr/>
        </p:nvSpPr>
        <p:spPr>
          <a:xfrm>
            <a:off x="9602272" y="1629489"/>
            <a:ext cx="4234220" cy="1713428"/>
          </a:xfrm>
          <a:prstGeom prst="roundRect">
            <a:avLst>
              <a:gd name="adj" fmla="val 1489"/>
            </a:avLst>
          </a:prstGeom>
          <a:solidFill>
            <a:srgbClr val="3A3B3C"/>
          </a:solidFill>
          <a:ln/>
        </p:spPr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72293" y="1799511"/>
            <a:ext cx="510302" cy="510302"/>
          </a:xfrm>
          <a:prstGeom prst="rect">
            <a:avLst/>
          </a:prstGeom>
        </p:spPr>
      </p:pic>
      <p:pic>
        <p:nvPicPr>
          <p:cNvPr id="15" name="Image 5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912668" y="1939766"/>
            <a:ext cx="229553" cy="229552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9772293" y="2479834"/>
            <a:ext cx="325528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Logistics &amp; Transportation</a:t>
            </a:r>
            <a:endParaRPr lang="en-US" sz="2000" dirty="0"/>
          </a:p>
        </p:txBody>
      </p:sp>
      <p:sp>
        <p:nvSpPr>
          <p:cNvPr id="17" name="Text 9"/>
          <p:cNvSpPr/>
          <p:nvPr/>
        </p:nvSpPr>
        <p:spPr>
          <a:xfrm>
            <a:off x="9772293" y="2900720"/>
            <a:ext cx="3894177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$101.3M avg</a:t>
            </a:r>
            <a:endParaRPr lang="en-US" sz="1300" dirty="0"/>
          </a:p>
        </p:txBody>
      </p:sp>
      <p:sp>
        <p:nvSpPr>
          <p:cNvPr id="18" name="Shape 10"/>
          <p:cNvSpPr/>
          <p:nvPr/>
        </p:nvSpPr>
        <p:spPr>
          <a:xfrm>
            <a:off x="793790" y="3534251"/>
            <a:ext cx="6436400" cy="651510"/>
          </a:xfrm>
          <a:prstGeom prst="roundRect">
            <a:avLst>
              <a:gd name="adj" fmla="val 16842"/>
            </a:avLst>
          </a:prstGeom>
          <a:solidFill>
            <a:srgbClr val="1B1C1D"/>
          </a:solidFill>
          <a:ln w="22860">
            <a:solidFill>
              <a:srgbClr val="535455"/>
            </a:solidFill>
            <a:prstDash val="solid"/>
          </a:ln>
        </p:spPr>
      </p:sp>
      <p:pic>
        <p:nvPicPr>
          <p:cNvPr id="19" name="Image 6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70930" y="3534251"/>
            <a:ext cx="91440" cy="651510"/>
          </a:xfrm>
          <a:prstGeom prst="rect">
            <a:avLst/>
          </a:prstGeom>
        </p:spPr>
      </p:pic>
      <p:sp>
        <p:nvSpPr>
          <p:cNvPr id="20" name="Text 11"/>
          <p:cNvSpPr/>
          <p:nvPr/>
        </p:nvSpPr>
        <p:spPr>
          <a:xfrm>
            <a:off x="1055251" y="3727133"/>
            <a:ext cx="2190274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Security: </a:t>
            </a:r>
            <a:r>
              <a:rPr lang="en-US" sz="1650" dirty="0">
                <a:solidFill>
                  <a:srgbClr val="EEE27D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$123.7M avg</a:t>
            </a:r>
            <a:endParaRPr lang="en-US" sz="1650" dirty="0"/>
          </a:p>
        </p:txBody>
      </p:sp>
      <p:sp>
        <p:nvSpPr>
          <p:cNvPr id="21" name="Shape 12"/>
          <p:cNvSpPr/>
          <p:nvPr/>
        </p:nvSpPr>
        <p:spPr>
          <a:xfrm>
            <a:off x="7400211" y="3534251"/>
            <a:ext cx="6436400" cy="651510"/>
          </a:xfrm>
          <a:prstGeom prst="roundRect">
            <a:avLst>
              <a:gd name="adj" fmla="val 16842"/>
            </a:avLst>
          </a:prstGeom>
          <a:solidFill>
            <a:srgbClr val="1B1C1D"/>
          </a:solidFill>
          <a:ln w="22860">
            <a:solidFill>
              <a:srgbClr val="535455"/>
            </a:solidFill>
            <a:prstDash val="solid"/>
          </a:ln>
        </p:spPr>
      </p:sp>
      <p:pic>
        <p:nvPicPr>
          <p:cNvPr id="22" name="Image 7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377351" y="3534251"/>
            <a:ext cx="91440" cy="651510"/>
          </a:xfrm>
          <a:prstGeom prst="rect">
            <a:avLst/>
          </a:prstGeom>
        </p:spPr>
      </p:pic>
      <p:sp>
        <p:nvSpPr>
          <p:cNvPr id="23" name="Text 13"/>
          <p:cNvSpPr/>
          <p:nvPr/>
        </p:nvSpPr>
        <p:spPr>
          <a:xfrm>
            <a:off x="7661672" y="3727133"/>
            <a:ext cx="212645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Health: </a:t>
            </a:r>
            <a:r>
              <a:rPr lang="en-US" sz="1650" dirty="0">
                <a:solidFill>
                  <a:srgbClr val="EEE27D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$109.3M avg</a:t>
            </a:r>
            <a:endParaRPr lang="en-US" sz="1650" dirty="0"/>
          </a:p>
        </p:txBody>
      </p:sp>
      <p:sp>
        <p:nvSpPr>
          <p:cNvPr id="24" name="Shape 14"/>
          <p:cNvSpPr/>
          <p:nvPr/>
        </p:nvSpPr>
        <p:spPr>
          <a:xfrm>
            <a:off x="793790" y="4355783"/>
            <a:ext cx="6436400" cy="651510"/>
          </a:xfrm>
          <a:prstGeom prst="roundRect">
            <a:avLst>
              <a:gd name="adj" fmla="val 16842"/>
            </a:avLst>
          </a:prstGeom>
          <a:solidFill>
            <a:srgbClr val="1B1C1D"/>
          </a:solidFill>
          <a:ln w="22860">
            <a:solidFill>
              <a:srgbClr val="535455"/>
            </a:solidFill>
            <a:prstDash val="solid"/>
          </a:ln>
        </p:spPr>
      </p:sp>
      <p:pic>
        <p:nvPicPr>
          <p:cNvPr id="25" name="Image 8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70930" y="4355783"/>
            <a:ext cx="91440" cy="651510"/>
          </a:xfrm>
          <a:prstGeom prst="rect">
            <a:avLst/>
          </a:prstGeom>
        </p:spPr>
      </p:pic>
      <p:sp>
        <p:nvSpPr>
          <p:cNvPr id="26" name="Text 15"/>
          <p:cNvSpPr/>
          <p:nvPr/>
        </p:nvSpPr>
        <p:spPr>
          <a:xfrm>
            <a:off x="1055251" y="4548664"/>
            <a:ext cx="3514368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Logistics &amp; Transport: </a:t>
            </a:r>
            <a:r>
              <a:rPr lang="en-US" sz="1650" dirty="0">
                <a:solidFill>
                  <a:srgbClr val="EEE27D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$101.3M avg</a:t>
            </a:r>
            <a:endParaRPr lang="en-US" sz="1650" dirty="0"/>
          </a:p>
        </p:txBody>
      </p:sp>
      <p:sp>
        <p:nvSpPr>
          <p:cNvPr id="27" name="Shape 16"/>
          <p:cNvSpPr/>
          <p:nvPr/>
        </p:nvSpPr>
        <p:spPr>
          <a:xfrm>
            <a:off x="7400211" y="4355783"/>
            <a:ext cx="6436400" cy="651510"/>
          </a:xfrm>
          <a:prstGeom prst="roundRect">
            <a:avLst>
              <a:gd name="adj" fmla="val 16842"/>
            </a:avLst>
          </a:prstGeom>
          <a:solidFill>
            <a:srgbClr val="1B1C1D"/>
          </a:solidFill>
          <a:ln w="22860">
            <a:solidFill>
              <a:srgbClr val="535455"/>
            </a:solidFill>
            <a:prstDash val="solid"/>
          </a:ln>
        </p:spPr>
      </p:sp>
      <p:pic>
        <p:nvPicPr>
          <p:cNvPr id="28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377351" y="4355783"/>
            <a:ext cx="91440" cy="651510"/>
          </a:xfrm>
          <a:prstGeom prst="rect">
            <a:avLst/>
          </a:prstGeom>
        </p:spPr>
      </p:pic>
      <p:sp>
        <p:nvSpPr>
          <p:cNvPr id="29" name="Text 17"/>
          <p:cNvSpPr/>
          <p:nvPr/>
        </p:nvSpPr>
        <p:spPr>
          <a:xfrm>
            <a:off x="7661672" y="4548664"/>
            <a:ext cx="212645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Energy: </a:t>
            </a:r>
            <a:r>
              <a:rPr lang="en-US" sz="1650" dirty="0">
                <a:solidFill>
                  <a:srgbClr val="EEE27D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$80.2M avg</a:t>
            </a:r>
            <a:endParaRPr lang="en-US" sz="1650" dirty="0"/>
          </a:p>
        </p:txBody>
      </p:sp>
      <p:sp>
        <p:nvSpPr>
          <p:cNvPr id="30" name="Shape 18"/>
          <p:cNvSpPr/>
          <p:nvPr/>
        </p:nvSpPr>
        <p:spPr>
          <a:xfrm>
            <a:off x="793790" y="5177314"/>
            <a:ext cx="6436400" cy="651510"/>
          </a:xfrm>
          <a:prstGeom prst="roundRect">
            <a:avLst>
              <a:gd name="adj" fmla="val 16842"/>
            </a:avLst>
          </a:prstGeom>
          <a:solidFill>
            <a:srgbClr val="1B1C1D"/>
          </a:solidFill>
          <a:ln w="22860">
            <a:solidFill>
              <a:srgbClr val="535455"/>
            </a:solidFill>
            <a:prstDash val="solid"/>
          </a:ln>
        </p:spPr>
      </p:sp>
      <p:pic>
        <p:nvPicPr>
          <p:cNvPr id="31" name="Image 10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70930" y="5177314"/>
            <a:ext cx="91440" cy="651510"/>
          </a:xfrm>
          <a:prstGeom prst="rect">
            <a:avLst/>
          </a:prstGeom>
        </p:spPr>
      </p:pic>
      <p:sp>
        <p:nvSpPr>
          <p:cNvPr id="32" name="Text 19"/>
          <p:cNvSpPr/>
          <p:nvPr/>
        </p:nvSpPr>
        <p:spPr>
          <a:xfrm>
            <a:off x="1055251" y="5370195"/>
            <a:ext cx="3161824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Human Resources: </a:t>
            </a:r>
            <a:r>
              <a:rPr lang="en-US" sz="1650" dirty="0">
                <a:solidFill>
                  <a:srgbClr val="EEE27D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$73.6M avg</a:t>
            </a:r>
            <a:endParaRPr lang="en-US" sz="1650" dirty="0"/>
          </a:p>
        </p:txBody>
      </p:sp>
      <p:sp>
        <p:nvSpPr>
          <p:cNvPr id="33" name="Shape 20"/>
          <p:cNvSpPr/>
          <p:nvPr/>
        </p:nvSpPr>
        <p:spPr>
          <a:xfrm>
            <a:off x="7400211" y="5177314"/>
            <a:ext cx="6436400" cy="651510"/>
          </a:xfrm>
          <a:prstGeom prst="roundRect">
            <a:avLst>
              <a:gd name="adj" fmla="val 16842"/>
            </a:avLst>
          </a:prstGeom>
          <a:solidFill>
            <a:srgbClr val="1B1C1D"/>
          </a:solidFill>
          <a:ln w="22860">
            <a:solidFill>
              <a:srgbClr val="535455"/>
            </a:solidFill>
            <a:prstDash val="solid"/>
          </a:ln>
        </p:spPr>
      </p:sp>
      <p:pic>
        <p:nvPicPr>
          <p:cNvPr id="34" name="Image 11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377351" y="5177314"/>
            <a:ext cx="91440" cy="651510"/>
          </a:xfrm>
          <a:prstGeom prst="rect">
            <a:avLst/>
          </a:prstGeom>
        </p:spPr>
      </p:pic>
      <p:sp>
        <p:nvSpPr>
          <p:cNvPr id="35" name="Text 21"/>
          <p:cNvSpPr/>
          <p:nvPr/>
        </p:nvSpPr>
        <p:spPr>
          <a:xfrm>
            <a:off x="7661672" y="5370195"/>
            <a:ext cx="3247549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Consumer Products: </a:t>
            </a:r>
            <a:r>
              <a:rPr lang="en-US" sz="1650" dirty="0">
                <a:solidFill>
                  <a:srgbClr val="EEE27D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$72.1M avg</a:t>
            </a:r>
            <a:endParaRPr lang="en-US" sz="1650" dirty="0"/>
          </a:p>
        </p:txBody>
      </p:sp>
      <p:sp>
        <p:nvSpPr>
          <p:cNvPr id="36" name="Shape 22"/>
          <p:cNvSpPr/>
          <p:nvPr/>
        </p:nvSpPr>
        <p:spPr>
          <a:xfrm>
            <a:off x="793790" y="5998845"/>
            <a:ext cx="6436400" cy="651510"/>
          </a:xfrm>
          <a:prstGeom prst="roundRect">
            <a:avLst>
              <a:gd name="adj" fmla="val 16842"/>
            </a:avLst>
          </a:prstGeom>
          <a:solidFill>
            <a:srgbClr val="1B1C1D"/>
          </a:solidFill>
          <a:ln w="22860">
            <a:solidFill>
              <a:srgbClr val="535455"/>
            </a:solidFill>
            <a:prstDash val="solid"/>
          </a:ln>
        </p:spPr>
      </p:sp>
      <p:pic>
        <p:nvPicPr>
          <p:cNvPr id="37" name="Image 12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70930" y="5998845"/>
            <a:ext cx="91440" cy="651510"/>
          </a:xfrm>
          <a:prstGeom prst="rect">
            <a:avLst/>
          </a:prstGeom>
        </p:spPr>
      </p:pic>
      <p:sp>
        <p:nvSpPr>
          <p:cNvPr id="38" name="Text 23"/>
          <p:cNvSpPr/>
          <p:nvPr/>
        </p:nvSpPr>
        <p:spPr>
          <a:xfrm>
            <a:off x="1055251" y="6191726"/>
            <a:ext cx="212645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Retail: </a:t>
            </a:r>
            <a:r>
              <a:rPr lang="en-US" sz="1650" dirty="0">
                <a:solidFill>
                  <a:srgbClr val="EEE27D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$66.6M avg</a:t>
            </a:r>
            <a:endParaRPr lang="en-US" sz="1650" dirty="0"/>
          </a:p>
        </p:txBody>
      </p:sp>
      <p:sp>
        <p:nvSpPr>
          <p:cNvPr id="39" name="Shape 24"/>
          <p:cNvSpPr/>
          <p:nvPr/>
        </p:nvSpPr>
        <p:spPr>
          <a:xfrm>
            <a:off x="7400211" y="5998845"/>
            <a:ext cx="6436400" cy="651510"/>
          </a:xfrm>
          <a:prstGeom prst="roundRect">
            <a:avLst>
              <a:gd name="adj" fmla="val 16842"/>
            </a:avLst>
          </a:prstGeom>
          <a:solidFill>
            <a:srgbClr val="1B1C1D"/>
          </a:solidFill>
          <a:ln w="22860">
            <a:solidFill>
              <a:srgbClr val="535455"/>
            </a:solidFill>
            <a:prstDash val="solid"/>
          </a:ln>
        </p:spPr>
      </p:sp>
      <p:pic>
        <p:nvPicPr>
          <p:cNvPr id="40" name="Image 13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377351" y="5998845"/>
            <a:ext cx="91440" cy="651510"/>
          </a:xfrm>
          <a:prstGeom prst="rect">
            <a:avLst/>
          </a:prstGeom>
        </p:spPr>
      </p:pic>
      <p:sp>
        <p:nvSpPr>
          <p:cNvPr id="41" name="Text 25"/>
          <p:cNvSpPr/>
          <p:nvPr/>
        </p:nvSpPr>
        <p:spPr>
          <a:xfrm>
            <a:off x="7661672" y="6191726"/>
            <a:ext cx="3473529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Government Services: </a:t>
            </a:r>
            <a:r>
              <a:rPr lang="en-US" sz="1650" dirty="0">
                <a:solidFill>
                  <a:srgbClr val="EEE27D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$59.4M avg</a:t>
            </a:r>
            <a:endParaRPr lang="en-US" sz="1650" dirty="0"/>
          </a:p>
        </p:txBody>
      </p:sp>
      <p:sp>
        <p:nvSpPr>
          <p:cNvPr id="42" name="Shape 26"/>
          <p:cNvSpPr/>
          <p:nvPr/>
        </p:nvSpPr>
        <p:spPr>
          <a:xfrm>
            <a:off x="793790" y="6820376"/>
            <a:ext cx="6436400" cy="651510"/>
          </a:xfrm>
          <a:prstGeom prst="roundRect">
            <a:avLst>
              <a:gd name="adj" fmla="val 16842"/>
            </a:avLst>
          </a:prstGeom>
          <a:solidFill>
            <a:srgbClr val="1B1C1D"/>
          </a:solidFill>
          <a:ln w="22860">
            <a:solidFill>
              <a:srgbClr val="535455"/>
            </a:solidFill>
            <a:prstDash val="solid"/>
          </a:ln>
        </p:spPr>
      </p:sp>
      <p:pic>
        <p:nvPicPr>
          <p:cNvPr id="43" name="Image 14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70930" y="6820376"/>
            <a:ext cx="91440" cy="651510"/>
          </a:xfrm>
          <a:prstGeom prst="rect">
            <a:avLst/>
          </a:prstGeom>
        </p:spPr>
      </p:pic>
      <p:sp>
        <p:nvSpPr>
          <p:cNvPr id="44" name="Text 27"/>
          <p:cNvSpPr/>
          <p:nvPr/>
        </p:nvSpPr>
        <p:spPr>
          <a:xfrm>
            <a:off x="1055251" y="7013258"/>
            <a:ext cx="2302073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Insurance: </a:t>
            </a:r>
            <a:r>
              <a:rPr lang="en-US" sz="1650" dirty="0">
                <a:solidFill>
                  <a:srgbClr val="EEE27D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$58.7M avg</a:t>
            </a:r>
            <a:endParaRPr lang="en-US" sz="1650" dirty="0"/>
          </a:p>
        </p:txBody>
      </p:sp>
      <p:sp>
        <p:nvSpPr>
          <p:cNvPr id="45" name="Shape 28"/>
          <p:cNvSpPr/>
          <p:nvPr/>
        </p:nvSpPr>
        <p:spPr>
          <a:xfrm>
            <a:off x="7400211" y="6820376"/>
            <a:ext cx="6436400" cy="651510"/>
          </a:xfrm>
          <a:prstGeom prst="roundRect">
            <a:avLst>
              <a:gd name="adj" fmla="val 16842"/>
            </a:avLst>
          </a:prstGeom>
          <a:solidFill>
            <a:srgbClr val="1B1C1D"/>
          </a:solidFill>
          <a:ln w="22860">
            <a:solidFill>
              <a:srgbClr val="535455"/>
            </a:solidFill>
            <a:prstDash val="solid"/>
          </a:ln>
        </p:spPr>
      </p:sp>
      <p:pic>
        <p:nvPicPr>
          <p:cNvPr id="46" name="Image 15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377351" y="6820376"/>
            <a:ext cx="91440" cy="651510"/>
          </a:xfrm>
          <a:prstGeom prst="rect">
            <a:avLst/>
          </a:prstGeom>
        </p:spPr>
      </p:pic>
      <p:sp>
        <p:nvSpPr>
          <p:cNvPr id="47" name="Text 29"/>
          <p:cNvSpPr/>
          <p:nvPr/>
        </p:nvSpPr>
        <p:spPr>
          <a:xfrm>
            <a:off x="7661672" y="7013258"/>
            <a:ext cx="2622590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Construction: $58.4M avg</a:t>
            </a:r>
            <a:endParaRPr lang="en-US" sz="16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12645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787015"/>
            <a:ext cx="10794683" cy="531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Q2: Industry Representation (5,012 Total Companies)</a:t>
            </a:r>
            <a:endParaRPr lang="en-US" sz="3300" dirty="0"/>
          </a:p>
        </p:txBody>
      </p:sp>
      <p:sp>
        <p:nvSpPr>
          <p:cNvPr id="4" name="Text 1"/>
          <p:cNvSpPr/>
          <p:nvPr/>
        </p:nvSpPr>
        <p:spPr>
          <a:xfrm>
            <a:off x="793790" y="3743801"/>
            <a:ext cx="212645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Top 8 Industries</a:t>
            </a:r>
            <a:endParaRPr lang="en-US" sz="1650" dirty="0"/>
          </a:p>
        </p:txBody>
      </p:sp>
      <p:sp>
        <p:nvSpPr>
          <p:cNvPr id="5" name="Text 2"/>
          <p:cNvSpPr/>
          <p:nvPr/>
        </p:nvSpPr>
        <p:spPr>
          <a:xfrm>
            <a:off x="793790" y="4179570"/>
            <a:ext cx="6313884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Business Products &amp; Services: </a:t>
            </a:r>
            <a:r>
              <a:rPr lang="en-US" sz="130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492</a:t>
            </a:r>
            <a:endParaRPr lang="en-US" sz="1300" dirty="0"/>
          </a:p>
        </p:txBody>
      </p:sp>
      <p:sp>
        <p:nvSpPr>
          <p:cNvPr id="6" name="Text 3"/>
          <p:cNvSpPr/>
          <p:nvPr/>
        </p:nvSpPr>
        <p:spPr>
          <a:xfrm>
            <a:off x="793790" y="4511278"/>
            <a:ext cx="6313884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Advertising &amp; Marketing: </a:t>
            </a:r>
            <a:r>
              <a:rPr lang="en-US" sz="130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489</a:t>
            </a:r>
            <a:endParaRPr lang="en-US" sz="1300" dirty="0"/>
          </a:p>
        </p:txBody>
      </p:sp>
      <p:sp>
        <p:nvSpPr>
          <p:cNvPr id="7" name="Text 4"/>
          <p:cNvSpPr/>
          <p:nvPr/>
        </p:nvSpPr>
        <p:spPr>
          <a:xfrm>
            <a:off x="793790" y="4842986"/>
            <a:ext cx="6313884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Software: </a:t>
            </a:r>
            <a:r>
              <a:rPr lang="en-US" sz="130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461</a:t>
            </a:r>
            <a:endParaRPr lang="en-US" sz="1300" dirty="0"/>
          </a:p>
        </p:txBody>
      </p:sp>
      <p:sp>
        <p:nvSpPr>
          <p:cNvPr id="8" name="Text 5"/>
          <p:cNvSpPr/>
          <p:nvPr/>
        </p:nvSpPr>
        <p:spPr>
          <a:xfrm>
            <a:off x="793790" y="5174694"/>
            <a:ext cx="6313884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Health: </a:t>
            </a:r>
            <a:r>
              <a:rPr lang="en-US" sz="130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356</a:t>
            </a:r>
            <a:endParaRPr lang="en-US" sz="1300" dirty="0"/>
          </a:p>
        </p:txBody>
      </p:sp>
      <p:sp>
        <p:nvSpPr>
          <p:cNvPr id="9" name="Text 6"/>
          <p:cNvSpPr/>
          <p:nvPr/>
        </p:nvSpPr>
        <p:spPr>
          <a:xfrm>
            <a:off x="793790" y="5506403"/>
            <a:ext cx="6313884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Construction: </a:t>
            </a:r>
            <a:r>
              <a:rPr lang="en-US" sz="130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350</a:t>
            </a:r>
            <a:endParaRPr lang="en-US" sz="1300" dirty="0"/>
          </a:p>
        </p:txBody>
      </p:sp>
      <p:sp>
        <p:nvSpPr>
          <p:cNvPr id="10" name="Text 7"/>
          <p:cNvSpPr/>
          <p:nvPr/>
        </p:nvSpPr>
        <p:spPr>
          <a:xfrm>
            <a:off x="793790" y="5838111"/>
            <a:ext cx="6313884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Consumer Products: </a:t>
            </a:r>
            <a:r>
              <a:rPr lang="en-US" sz="130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315</a:t>
            </a:r>
            <a:endParaRPr lang="en-US" sz="1300" dirty="0"/>
          </a:p>
        </p:txBody>
      </p:sp>
      <p:sp>
        <p:nvSpPr>
          <p:cNvPr id="11" name="Text 8"/>
          <p:cNvSpPr/>
          <p:nvPr/>
        </p:nvSpPr>
        <p:spPr>
          <a:xfrm>
            <a:off x="793790" y="6169819"/>
            <a:ext cx="6313884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IT Management: </a:t>
            </a:r>
            <a:r>
              <a:rPr lang="en-US" sz="130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276</a:t>
            </a:r>
            <a:endParaRPr lang="en-US" sz="1300" dirty="0"/>
          </a:p>
        </p:txBody>
      </p:sp>
      <p:sp>
        <p:nvSpPr>
          <p:cNvPr id="12" name="Text 9"/>
          <p:cNvSpPr/>
          <p:nvPr/>
        </p:nvSpPr>
        <p:spPr>
          <a:xfrm>
            <a:off x="793790" y="6501527"/>
            <a:ext cx="6313884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Financial Services: </a:t>
            </a:r>
            <a:r>
              <a:rPr lang="en-US" sz="130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239</a:t>
            </a:r>
            <a:endParaRPr lang="en-US" sz="1300" dirty="0"/>
          </a:p>
        </p:txBody>
      </p:sp>
      <p:sp>
        <p:nvSpPr>
          <p:cNvPr id="13" name="Text 10"/>
          <p:cNvSpPr/>
          <p:nvPr/>
        </p:nvSpPr>
        <p:spPr>
          <a:xfrm>
            <a:off x="7530346" y="3743801"/>
            <a:ext cx="212645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Next 7 Industries</a:t>
            </a:r>
            <a:endParaRPr lang="en-US" sz="1650" dirty="0"/>
          </a:p>
        </p:txBody>
      </p:sp>
      <p:sp>
        <p:nvSpPr>
          <p:cNvPr id="14" name="Text 11"/>
          <p:cNvSpPr/>
          <p:nvPr/>
        </p:nvSpPr>
        <p:spPr>
          <a:xfrm>
            <a:off x="7530346" y="4179570"/>
            <a:ext cx="6313884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Government Services: </a:t>
            </a:r>
            <a:r>
              <a:rPr lang="en-US" sz="130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236</a:t>
            </a:r>
            <a:endParaRPr lang="en-US" sz="1300" dirty="0"/>
          </a:p>
        </p:txBody>
      </p:sp>
      <p:sp>
        <p:nvSpPr>
          <p:cNvPr id="15" name="Text 12"/>
          <p:cNvSpPr/>
          <p:nvPr/>
        </p:nvSpPr>
        <p:spPr>
          <a:xfrm>
            <a:off x="7530346" y="4511278"/>
            <a:ext cx="6313884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Real Estate: </a:t>
            </a:r>
            <a:r>
              <a:rPr lang="en-US" sz="130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198</a:t>
            </a:r>
            <a:endParaRPr lang="en-US" sz="1300" dirty="0"/>
          </a:p>
        </p:txBody>
      </p:sp>
      <p:sp>
        <p:nvSpPr>
          <p:cNvPr id="16" name="Text 13"/>
          <p:cNvSpPr/>
          <p:nvPr/>
        </p:nvSpPr>
        <p:spPr>
          <a:xfrm>
            <a:off x="7530346" y="4842986"/>
            <a:ext cx="6313884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Logistics &amp; Transport: </a:t>
            </a:r>
            <a:r>
              <a:rPr lang="en-US" sz="130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186</a:t>
            </a:r>
            <a:endParaRPr lang="en-US" sz="1300" dirty="0"/>
          </a:p>
        </p:txBody>
      </p:sp>
      <p:sp>
        <p:nvSpPr>
          <p:cNvPr id="17" name="Text 14"/>
          <p:cNvSpPr/>
          <p:nvPr/>
        </p:nvSpPr>
        <p:spPr>
          <a:xfrm>
            <a:off x="7530346" y="5174694"/>
            <a:ext cx="6313884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Manufacturing: </a:t>
            </a:r>
            <a:r>
              <a:rPr lang="en-US" sz="130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181</a:t>
            </a:r>
            <a:endParaRPr lang="en-US" sz="1300" dirty="0"/>
          </a:p>
        </p:txBody>
      </p:sp>
      <p:sp>
        <p:nvSpPr>
          <p:cNvPr id="18" name="Text 15"/>
          <p:cNvSpPr/>
          <p:nvPr/>
        </p:nvSpPr>
        <p:spPr>
          <a:xfrm>
            <a:off x="7530346" y="5506403"/>
            <a:ext cx="6313884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Retail: </a:t>
            </a:r>
            <a:r>
              <a:rPr lang="en-US" sz="130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163</a:t>
            </a:r>
            <a:endParaRPr lang="en-US" sz="1300" dirty="0"/>
          </a:p>
        </p:txBody>
      </p:sp>
      <p:sp>
        <p:nvSpPr>
          <p:cNvPr id="19" name="Text 16"/>
          <p:cNvSpPr/>
          <p:nvPr/>
        </p:nvSpPr>
        <p:spPr>
          <a:xfrm>
            <a:off x="7530346" y="5838111"/>
            <a:ext cx="6313884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Human Resources: </a:t>
            </a:r>
            <a:r>
              <a:rPr lang="en-US" sz="130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157</a:t>
            </a:r>
            <a:endParaRPr lang="en-US" sz="1300" dirty="0"/>
          </a:p>
        </p:txBody>
      </p:sp>
      <p:sp>
        <p:nvSpPr>
          <p:cNvPr id="20" name="Text 17"/>
          <p:cNvSpPr/>
          <p:nvPr/>
        </p:nvSpPr>
        <p:spPr>
          <a:xfrm>
            <a:off x="7530346" y="6169819"/>
            <a:ext cx="6313884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Food &amp; Beverage: </a:t>
            </a:r>
            <a:r>
              <a:rPr lang="en-US" sz="130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127</a:t>
            </a:r>
            <a:endParaRPr lang="en-US" sz="1300" dirty="0"/>
          </a:p>
        </p:txBody>
      </p:sp>
      <p:sp>
        <p:nvSpPr>
          <p:cNvPr id="21" name="Text 18"/>
          <p:cNvSpPr/>
          <p:nvPr/>
        </p:nvSpPr>
        <p:spPr>
          <a:xfrm>
            <a:off x="793790" y="7024568"/>
            <a:ext cx="13042821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EEE27D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✓ Top 3 industries = 1,442 companies (28.8%)</a:t>
            </a:r>
            <a:r>
              <a:rPr lang="en-US" sz="13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, demonstrating strong market presence. Business Products &amp; Services plus Advertising &amp; Marketing together account for 981 companies (19.6%), underscoring their critical roles in the ecosystem.</a:t>
            </a:r>
            <a:endParaRPr lang="en-US" sz="13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727710"/>
            <a:ext cx="7556421" cy="13468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Q3: Geographic Distribution (5 Major Zones)</a:t>
            </a:r>
            <a:endParaRPr lang="en-US" sz="4200" dirty="0"/>
          </a:p>
        </p:txBody>
      </p:sp>
      <p:sp>
        <p:nvSpPr>
          <p:cNvPr id="4" name="Text 1"/>
          <p:cNvSpPr/>
          <p:nvPr/>
        </p:nvSpPr>
        <p:spPr>
          <a:xfrm>
            <a:off x="793790" y="2613065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Zone Totals</a:t>
            </a:r>
            <a:endParaRPr lang="en-US" sz="2100" dirty="0"/>
          </a:p>
        </p:txBody>
      </p:sp>
      <p:sp>
        <p:nvSpPr>
          <p:cNvPr id="5" name="Text 2"/>
          <p:cNvSpPr/>
          <p:nvPr/>
        </p:nvSpPr>
        <p:spPr>
          <a:xfrm>
            <a:off x="793790" y="3165038"/>
            <a:ext cx="3515320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EEE27D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West:</a:t>
            </a:r>
            <a:r>
              <a:rPr lang="en-US" sz="16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1,828 (36.5%)</a:t>
            </a:r>
            <a:endParaRPr lang="en-US" sz="1650" dirty="0"/>
          </a:p>
        </p:txBody>
      </p:sp>
      <p:sp>
        <p:nvSpPr>
          <p:cNvPr id="6" name="Text 3"/>
          <p:cNvSpPr/>
          <p:nvPr/>
        </p:nvSpPr>
        <p:spPr>
          <a:xfrm>
            <a:off x="793790" y="3585210"/>
            <a:ext cx="3515320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EEE27D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South:</a:t>
            </a:r>
            <a:r>
              <a:rPr lang="en-US" sz="16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1,417 (28.3%)</a:t>
            </a:r>
            <a:endParaRPr lang="en-US" sz="1650" dirty="0"/>
          </a:p>
        </p:txBody>
      </p:sp>
      <p:sp>
        <p:nvSpPr>
          <p:cNvPr id="7" name="Text 4"/>
          <p:cNvSpPr/>
          <p:nvPr/>
        </p:nvSpPr>
        <p:spPr>
          <a:xfrm>
            <a:off x="793790" y="4005382"/>
            <a:ext cx="3515320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EEE27D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Northeast:</a:t>
            </a:r>
            <a:r>
              <a:rPr lang="en-US" sz="16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890 (17.8%)</a:t>
            </a:r>
            <a:endParaRPr lang="en-US" sz="1650" dirty="0"/>
          </a:p>
        </p:txBody>
      </p:sp>
      <p:sp>
        <p:nvSpPr>
          <p:cNvPr id="8" name="Text 5"/>
          <p:cNvSpPr/>
          <p:nvPr/>
        </p:nvSpPr>
        <p:spPr>
          <a:xfrm>
            <a:off x="793790" y="4425553"/>
            <a:ext cx="3515320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EEE27D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Midwest:</a:t>
            </a:r>
            <a:r>
              <a:rPr lang="en-US" sz="16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650 (13.0%)</a:t>
            </a:r>
            <a:endParaRPr lang="en-US" sz="1650" dirty="0"/>
          </a:p>
        </p:txBody>
      </p:sp>
      <p:sp>
        <p:nvSpPr>
          <p:cNvPr id="9" name="Text 6"/>
          <p:cNvSpPr/>
          <p:nvPr/>
        </p:nvSpPr>
        <p:spPr>
          <a:xfrm>
            <a:off x="793790" y="4845725"/>
            <a:ext cx="3515320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EEE27D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Other:</a:t>
            </a:r>
            <a:r>
              <a:rPr lang="en-US" sz="16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227 (4.5%)</a:t>
            </a:r>
            <a:endParaRPr lang="en-US" sz="1650" dirty="0"/>
          </a:p>
        </p:txBody>
      </p:sp>
      <p:sp>
        <p:nvSpPr>
          <p:cNvPr id="10" name="Text 7"/>
          <p:cNvSpPr/>
          <p:nvPr/>
        </p:nvSpPr>
        <p:spPr>
          <a:xfrm>
            <a:off x="4842510" y="2613065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Top States by Zone</a:t>
            </a:r>
            <a:endParaRPr lang="en-US" sz="2100" dirty="0"/>
          </a:p>
        </p:txBody>
      </p:sp>
      <p:sp>
        <p:nvSpPr>
          <p:cNvPr id="11" name="Text 8"/>
          <p:cNvSpPr/>
          <p:nvPr/>
        </p:nvSpPr>
        <p:spPr>
          <a:xfrm>
            <a:off x="4842510" y="3165038"/>
            <a:ext cx="3515320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EEE27D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West:</a:t>
            </a:r>
            <a:r>
              <a:rPr lang="en-US" sz="16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CA (712), TX (467), CO (156), UT (123)</a:t>
            </a:r>
            <a:endParaRPr lang="en-US" sz="1650" dirty="0"/>
          </a:p>
        </p:txBody>
      </p:sp>
      <p:sp>
        <p:nvSpPr>
          <p:cNvPr id="12" name="Text 9"/>
          <p:cNvSpPr/>
          <p:nvPr/>
        </p:nvSpPr>
        <p:spPr>
          <a:xfrm>
            <a:off x="4842510" y="3930015"/>
            <a:ext cx="3515320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EEE27D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South:</a:t>
            </a:r>
            <a:r>
              <a:rPr lang="en-US" sz="16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FL (385), GA (219), VA+DC (180+), LA (111)</a:t>
            </a:r>
            <a:endParaRPr lang="en-US" sz="1650" dirty="0"/>
          </a:p>
        </p:txBody>
      </p:sp>
      <p:sp>
        <p:nvSpPr>
          <p:cNvPr id="13" name="Text 10"/>
          <p:cNvSpPr/>
          <p:nvPr/>
        </p:nvSpPr>
        <p:spPr>
          <a:xfrm>
            <a:off x="4842510" y="4694992"/>
            <a:ext cx="3515320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EEE27D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Northeast:</a:t>
            </a:r>
            <a:r>
              <a:rPr lang="en-US" sz="16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NY (249), MA (186), PA (137), NJ (126)</a:t>
            </a:r>
            <a:endParaRPr lang="en-US" sz="1650" dirty="0"/>
          </a:p>
        </p:txBody>
      </p:sp>
      <p:sp>
        <p:nvSpPr>
          <p:cNvPr id="14" name="Text 11"/>
          <p:cNvSpPr/>
          <p:nvPr/>
        </p:nvSpPr>
        <p:spPr>
          <a:xfrm>
            <a:off x="4842510" y="5459968"/>
            <a:ext cx="3515320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EEE27D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Midwest:</a:t>
            </a:r>
            <a:r>
              <a:rPr lang="en-US" sz="16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IL (261), OH (170), MN (156), IN (133)</a:t>
            </a:r>
            <a:endParaRPr lang="en-US" sz="1650" dirty="0"/>
          </a:p>
        </p:txBody>
      </p:sp>
      <p:sp>
        <p:nvSpPr>
          <p:cNvPr id="15" name="Text 12"/>
          <p:cNvSpPr/>
          <p:nvPr/>
        </p:nvSpPr>
        <p:spPr>
          <a:xfrm>
            <a:off x="793790" y="6467356"/>
            <a:ext cx="7556421" cy="1034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EEE27D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✓ The West and South collectively account for 64.8% of all INC 5000 companies</a:t>
            </a:r>
            <a:r>
              <a:rPr lang="en-US" sz="16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, highlighting key regional hubs. California leads all states with 712 companies, showcasing its dominant entrepreneurial landscape.</a:t>
            </a:r>
            <a:endParaRPr lang="en-US" sz="16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0812" y="746998"/>
            <a:ext cx="10825043" cy="522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00"/>
              </a:lnSpc>
              <a:buNone/>
            </a:pPr>
            <a:r>
              <a:rPr lang="en-US" sz="32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Q4: Top Industries by Average Growth % (All 15 Listed)</a:t>
            </a:r>
            <a:endParaRPr lang="en-US" sz="3250" dirty="0"/>
          </a:p>
        </p:txBody>
      </p:sp>
      <p:sp>
        <p:nvSpPr>
          <p:cNvPr id="3" name="Shape 1"/>
          <p:cNvSpPr/>
          <p:nvPr/>
        </p:nvSpPr>
        <p:spPr>
          <a:xfrm>
            <a:off x="3394472" y="1604486"/>
            <a:ext cx="1306830" cy="964049"/>
          </a:xfrm>
          <a:prstGeom prst="roundRect">
            <a:avLst>
              <a:gd name="adj" fmla="val 2604"/>
            </a:avLst>
          </a:prstGeom>
          <a:solidFill>
            <a:srgbClr val="3A3B3C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30253" y="1968817"/>
            <a:ext cx="235268" cy="235268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4868585" y="1771769"/>
            <a:ext cx="2158127" cy="2614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Logistics &amp; Transport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4868585" y="2133600"/>
            <a:ext cx="2158127" cy="2676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717.6%</a:t>
            </a:r>
            <a:endParaRPr lang="en-US" sz="1300" dirty="0"/>
          </a:p>
        </p:txBody>
      </p:sp>
      <p:sp>
        <p:nvSpPr>
          <p:cNvPr id="7" name="Shape 4"/>
          <p:cNvSpPr/>
          <p:nvPr/>
        </p:nvSpPr>
        <p:spPr>
          <a:xfrm>
            <a:off x="4784884" y="2559010"/>
            <a:ext cx="8981123" cy="11430"/>
          </a:xfrm>
          <a:prstGeom prst="roundRect">
            <a:avLst>
              <a:gd name="adj" fmla="val 219596"/>
            </a:avLst>
          </a:prstGeom>
          <a:solidFill>
            <a:srgbClr val="535455"/>
          </a:solidFill>
          <a:ln/>
        </p:spPr>
      </p:sp>
      <p:sp>
        <p:nvSpPr>
          <p:cNvPr id="8" name="Shape 5"/>
          <p:cNvSpPr/>
          <p:nvPr/>
        </p:nvSpPr>
        <p:spPr>
          <a:xfrm>
            <a:off x="2741057" y="2652117"/>
            <a:ext cx="2613660" cy="964049"/>
          </a:xfrm>
          <a:prstGeom prst="roundRect">
            <a:avLst>
              <a:gd name="adj" fmla="val 2604"/>
            </a:avLst>
          </a:prstGeom>
          <a:solidFill>
            <a:srgbClr val="3A3B3C"/>
          </a:solidFill>
          <a:ln/>
        </p:spPr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930253" y="3016448"/>
            <a:ext cx="235268" cy="235268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5522000" y="2819400"/>
            <a:ext cx="2010132" cy="2614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Consumer Products</a:t>
            </a:r>
            <a:endParaRPr lang="en-US" sz="1600" dirty="0"/>
          </a:p>
        </p:txBody>
      </p:sp>
      <p:sp>
        <p:nvSpPr>
          <p:cNvPr id="11" name="Text 7"/>
          <p:cNvSpPr/>
          <p:nvPr/>
        </p:nvSpPr>
        <p:spPr>
          <a:xfrm>
            <a:off x="5522000" y="3181231"/>
            <a:ext cx="2010132" cy="2676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685.6%</a:t>
            </a:r>
            <a:endParaRPr lang="en-US" sz="1300" dirty="0"/>
          </a:p>
        </p:txBody>
      </p:sp>
      <p:sp>
        <p:nvSpPr>
          <p:cNvPr id="12" name="Shape 8"/>
          <p:cNvSpPr/>
          <p:nvPr/>
        </p:nvSpPr>
        <p:spPr>
          <a:xfrm>
            <a:off x="5438299" y="3606641"/>
            <a:ext cx="8327708" cy="11430"/>
          </a:xfrm>
          <a:prstGeom prst="roundRect">
            <a:avLst>
              <a:gd name="adj" fmla="val 219596"/>
            </a:avLst>
          </a:prstGeom>
          <a:solidFill>
            <a:srgbClr val="535455"/>
          </a:solidFill>
          <a:ln/>
        </p:spPr>
      </p:sp>
      <p:sp>
        <p:nvSpPr>
          <p:cNvPr id="13" name="Shape 9"/>
          <p:cNvSpPr/>
          <p:nvPr/>
        </p:nvSpPr>
        <p:spPr>
          <a:xfrm>
            <a:off x="2087642" y="3699748"/>
            <a:ext cx="3920609" cy="964049"/>
          </a:xfrm>
          <a:prstGeom prst="roundRect">
            <a:avLst>
              <a:gd name="adj" fmla="val 2604"/>
            </a:avLst>
          </a:prstGeom>
          <a:solidFill>
            <a:srgbClr val="3A3B3C"/>
          </a:solidFill>
          <a:ln/>
        </p:spPr>
      </p:sp>
      <p:pic>
        <p:nvPicPr>
          <p:cNvPr id="14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930253" y="4064079"/>
            <a:ext cx="235268" cy="235268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6175534" y="3867031"/>
            <a:ext cx="1731764" cy="2614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Food &amp; Beverage</a:t>
            </a:r>
            <a:endParaRPr lang="en-US" sz="1600" dirty="0"/>
          </a:p>
        </p:txBody>
      </p:sp>
      <p:sp>
        <p:nvSpPr>
          <p:cNvPr id="16" name="Text 11"/>
          <p:cNvSpPr/>
          <p:nvPr/>
        </p:nvSpPr>
        <p:spPr>
          <a:xfrm>
            <a:off x="6175534" y="4228862"/>
            <a:ext cx="1731764" cy="2676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668.2%</a:t>
            </a:r>
            <a:endParaRPr lang="en-US" sz="1300" dirty="0"/>
          </a:p>
        </p:txBody>
      </p:sp>
      <p:sp>
        <p:nvSpPr>
          <p:cNvPr id="17" name="Shape 12"/>
          <p:cNvSpPr/>
          <p:nvPr/>
        </p:nvSpPr>
        <p:spPr>
          <a:xfrm>
            <a:off x="6091833" y="4654272"/>
            <a:ext cx="7674173" cy="11430"/>
          </a:xfrm>
          <a:prstGeom prst="roundRect">
            <a:avLst>
              <a:gd name="adj" fmla="val 219596"/>
            </a:avLst>
          </a:prstGeom>
          <a:solidFill>
            <a:srgbClr val="535455"/>
          </a:solidFill>
          <a:ln/>
        </p:spPr>
      </p:sp>
      <p:sp>
        <p:nvSpPr>
          <p:cNvPr id="18" name="Shape 13"/>
          <p:cNvSpPr/>
          <p:nvPr/>
        </p:nvSpPr>
        <p:spPr>
          <a:xfrm>
            <a:off x="1434227" y="4747379"/>
            <a:ext cx="5227439" cy="964049"/>
          </a:xfrm>
          <a:prstGeom prst="roundRect">
            <a:avLst>
              <a:gd name="adj" fmla="val 2604"/>
            </a:avLst>
          </a:prstGeom>
          <a:solidFill>
            <a:srgbClr val="3A3B3C"/>
          </a:solidFill>
          <a:ln/>
        </p:spPr>
      </p:sp>
      <p:pic>
        <p:nvPicPr>
          <p:cNvPr id="19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930253" y="5111710"/>
            <a:ext cx="235268" cy="235268"/>
          </a:xfrm>
          <a:prstGeom prst="rect">
            <a:avLst/>
          </a:prstGeom>
        </p:spPr>
      </p:pic>
      <p:sp>
        <p:nvSpPr>
          <p:cNvPr id="20" name="Text 14"/>
          <p:cNvSpPr/>
          <p:nvPr/>
        </p:nvSpPr>
        <p:spPr>
          <a:xfrm>
            <a:off x="6828949" y="4914662"/>
            <a:ext cx="2089904" cy="2614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Computer Hardware</a:t>
            </a:r>
            <a:endParaRPr lang="en-US" sz="1600" dirty="0"/>
          </a:p>
        </p:txBody>
      </p:sp>
      <p:sp>
        <p:nvSpPr>
          <p:cNvPr id="21" name="Text 15"/>
          <p:cNvSpPr/>
          <p:nvPr/>
        </p:nvSpPr>
        <p:spPr>
          <a:xfrm>
            <a:off x="6828949" y="5276493"/>
            <a:ext cx="2089904" cy="2676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652.0%</a:t>
            </a:r>
            <a:endParaRPr lang="en-US" sz="1300" dirty="0"/>
          </a:p>
        </p:txBody>
      </p:sp>
      <p:sp>
        <p:nvSpPr>
          <p:cNvPr id="22" name="Shape 16"/>
          <p:cNvSpPr/>
          <p:nvPr/>
        </p:nvSpPr>
        <p:spPr>
          <a:xfrm>
            <a:off x="6745248" y="5701903"/>
            <a:ext cx="7020758" cy="11430"/>
          </a:xfrm>
          <a:prstGeom prst="roundRect">
            <a:avLst>
              <a:gd name="adj" fmla="val 219596"/>
            </a:avLst>
          </a:prstGeom>
          <a:solidFill>
            <a:srgbClr val="535455"/>
          </a:solidFill>
          <a:ln/>
        </p:spPr>
      </p:sp>
      <p:sp>
        <p:nvSpPr>
          <p:cNvPr id="23" name="Shape 17"/>
          <p:cNvSpPr/>
          <p:nvPr/>
        </p:nvSpPr>
        <p:spPr>
          <a:xfrm>
            <a:off x="780812" y="5795010"/>
            <a:ext cx="6534388" cy="964049"/>
          </a:xfrm>
          <a:prstGeom prst="roundRect">
            <a:avLst>
              <a:gd name="adj" fmla="val 2604"/>
            </a:avLst>
          </a:prstGeom>
          <a:solidFill>
            <a:srgbClr val="3A3B3C"/>
          </a:solidFill>
          <a:ln/>
        </p:spPr>
      </p:sp>
      <p:pic>
        <p:nvPicPr>
          <p:cNvPr id="24" name="Image 4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930372" y="6159341"/>
            <a:ext cx="235268" cy="235268"/>
          </a:xfrm>
          <a:prstGeom prst="rect">
            <a:avLst/>
          </a:prstGeom>
        </p:spPr>
      </p:pic>
      <p:sp>
        <p:nvSpPr>
          <p:cNvPr id="25" name="Text 18"/>
          <p:cNvSpPr/>
          <p:nvPr/>
        </p:nvSpPr>
        <p:spPr>
          <a:xfrm>
            <a:off x="7482483" y="5962293"/>
            <a:ext cx="716994" cy="2614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Energy</a:t>
            </a:r>
            <a:endParaRPr lang="en-US" sz="1600" dirty="0"/>
          </a:p>
        </p:txBody>
      </p:sp>
      <p:sp>
        <p:nvSpPr>
          <p:cNvPr id="26" name="Text 19"/>
          <p:cNvSpPr/>
          <p:nvPr/>
        </p:nvSpPr>
        <p:spPr>
          <a:xfrm>
            <a:off x="7482483" y="6324124"/>
            <a:ext cx="716994" cy="2676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592.1%</a:t>
            </a:r>
            <a:endParaRPr lang="en-US" sz="1300" dirty="0"/>
          </a:p>
        </p:txBody>
      </p:sp>
      <p:sp>
        <p:nvSpPr>
          <p:cNvPr id="27" name="Text 20"/>
          <p:cNvSpPr/>
          <p:nvPr/>
        </p:nvSpPr>
        <p:spPr>
          <a:xfrm>
            <a:off x="780812" y="6947297"/>
            <a:ext cx="13068776" cy="5353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EEE27D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✓ Logistics &amp; Transportation leads all sectors</a:t>
            </a:r>
            <a:r>
              <a:rPr lang="en-US" sz="13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with an impressive 717.6% growth, significantly exceeding the average by 262%. The top three sectors (Logistics, Consumer Products, and Food &amp; Beverage) all demonstrate exceptional growth rates above 668%, primarily driven by booming e-commerce and evolving supply chain dynamics.</a:t>
            </a:r>
            <a:endParaRPr lang="en-US" sz="13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42236"/>
            <a:ext cx="10137458" cy="531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Q5: Top 5 &amp; Bottom 5 Companies by Staff Change</a:t>
            </a:r>
            <a:endParaRPr lang="en-US" sz="3300" dirty="0"/>
          </a:p>
        </p:txBody>
      </p:sp>
      <p:sp>
        <p:nvSpPr>
          <p:cNvPr id="3" name="Text 1"/>
          <p:cNvSpPr/>
          <p:nvPr/>
        </p:nvSpPr>
        <p:spPr>
          <a:xfrm>
            <a:off x="793790" y="1699022"/>
            <a:ext cx="2551748" cy="326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Top 5 Hiring </a:t>
            </a:r>
            <a:r>
              <a:rPr lang="en-US" sz="2000" dirty="0">
                <a:solidFill>
                  <a:srgbClr val="000000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🚀</a:t>
            </a:r>
            <a:endParaRPr lang="en-US" sz="2000" dirty="0"/>
          </a:p>
        </p:txBody>
      </p:sp>
      <p:sp>
        <p:nvSpPr>
          <p:cNvPr id="4" name="Shape 2"/>
          <p:cNvSpPr/>
          <p:nvPr/>
        </p:nvSpPr>
        <p:spPr>
          <a:xfrm>
            <a:off x="3939302" y="2216825"/>
            <a:ext cx="22860" cy="5079206"/>
          </a:xfrm>
          <a:prstGeom prst="roundRect">
            <a:avLst>
              <a:gd name="adj" fmla="val 111628"/>
            </a:avLst>
          </a:prstGeom>
          <a:solidFill>
            <a:srgbClr val="535455"/>
          </a:solidFill>
          <a:ln/>
        </p:spPr>
      </p:sp>
      <p:sp>
        <p:nvSpPr>
          <p:cNvPr id="5" name="Shape 3"/>
          <p:cNvSpPr/>
          <p:nvPr/>
        </p:nvSpPr>
        <p:spPr>
          <a:xfrm>
            <a:off x="3633430" y="2396728"/>
            <a:ext cx="340162" cy="22860"/>
          </a:xfrm>
          <a:prstGeom prst="roundRect">
            <a:avLst>
              <a:gd name="adj" fmla="val 111628"/>
            </a:avLst>
          </a:prstGeom>
          <a:solidFill>
            <a:srgbClr val="535455"/>
          </a:solidFill>
          <a:ln/>
        </p:spPr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6974" y="2344400"/>
            <a:ext cx="127516" cy="127516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143833" y="2275284"/>
            <a:ext cx="212645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050"/>
              </a:lnSpc>
              <a:buNone/>
            </a:pPr>
            <a:r>
              <a:rPr lang="en-US" sz="16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Allied Universal</a:t>
            </a:r>
            <a:endParaRPr lang="en-US" sz="1650" dirty="0"/>
          </a:p>
        </p:txBody>
      </p:sp>
      <p:sp>
        <p:nvSpPr>
          <p:cNvPr id="8" name="Text 5"/>
          <p:cNvSpPr/>
          <p:nvPr/>
        </p:nvSpPr>
        <p:spPr>
          <a:xfrm>
            <a:off x="793790" y="2711053"/>
            <a:ext cx="2476500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100"/>
              </a:lnSpc>
              <a:buNone/>
            </a:pPr>
            <a:r>
              <a:rPr lang="en-US" sz="13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+118,531 workers | $5.8B revenue</a:t>
            </a:r>
            <a:endParaRPr lang="en-US" sz="1300" dirty="0"/>
          </a:p>
        </p:txBody>
      </p:sp>
      <p:sp>
        <p:nvSpPr>
          <p:cNvPr id="9" name="Shape 6"/>
          <p:cNvSpPr/>
          <p:nvPr/>
        </p:nvSpPr>
        <p:spPr>
          <a:xfrm>
            <a:off x="3927872" y="3417332"/>
            <a:ext cx="340162" cy="22860"/>
          </a:xfrm>
          <a:prstGeom prst="roundRect">
            <a:avLst>
              <a:gd name="adj" fmla="val 111628"/>
            </a:avLst>
          </a:prstGeom>
          <a:solidFill>
            <a:srgbClr val="535455"/>
          </a:solidFill>
          <a:ln/>
        </p:spPr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6974" y="3365004"/>
            <a:ext cx="127516" cy="127516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4631174" y="3295888"/>
            <a:ext cx="212645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Alorica</a:t>
            </a:r>
            <a:endParaRPr lang="en-US" sz="1650" dirty="0"/>
          </a:p>
        </p:txBody>
      </p:sp>
      <p:sp>
        <p:nvSpPr>
          <p:cNvPr id="12" name="Text 8"/>
          <p:cNvSpPr/>
          <p:nvPr/>
        </p:nvSpPr>
        <p:spPr>
          <a:xfrm>
            <a:off x="4631174" y="3731657"/>
            <a:ext cx="2476500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+43,000 workers | $2.2M revenue</a:t>
            </a:r>
            <a:endParaRPr lang="en-US" sz="1300" dirty="0"/>
          </a:p>
        </p:txBody>
      </p:sp>
      <p:sp>
        <p:nvSpPr>
          <p:cNvPr id="13" name="Shape 9"/>
          <p:cNvSpPr/>
          <p:nvPr/>
        </p:nvSpPr>
        <p:spPr>
          <a:xfrm>
            <a:off x="3633430" y="4297085"/>
            <a:ext cx="340162" cy="22860"/>
          </a:xfrm>
          <a:prstGeom prst="roundRect">
            <a:avLst>
              <a:gd name="adj" fmla="val 111628"/>
            </a:avLst>
          </a:prstGeom>
          <a:solidFill>
            <a:srgbClr val="535455"/>
          </a:solidFill>
          <a:ln/>
        </p:spPr>
      </p:sp>
      <p:pic>
        <p:nvPicPr>
          <p:cNvPr id="14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6974" y="4244757"/>
            <a:ext cx="127516" cy="127516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1143833" y="4175641"/>
            <a:ext cx="212645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050"/>
              </a:lnSpc>
              <a:buNone/>
            </a:pPr>
            <a:r>
              <a:rPr lang="en-US" sz="16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Infiniti HR</a:t>
            </a:r>
            <a:endParaRPr lang="en-US" sz="1650" dirty="0"/>
          </a:p>
        </p:txBody>
      </p:sp>
      <p:sp>
        <p:nvSpPr>
          <p:cNvPr id="16" name="Text 11"/>
          <p:cNvSpPr/>
          <p:nvPr/>
        </p:nvSpPr>
        <p:spPr>
          <a:xfrm>
            <a:off x="793790" y="4611410"/>
            <a:ext cx="2476500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100"/>
              </a:lnSpc>
              <a:buNone/>
            </a:pPr>
            <a:r>
              <a:rPr lang="en-US" sz="13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+37,145 workers | $458M revenue</a:t>
            </a:r>
            <a:endParaRPr lang="en-US" sz="1300" dirty="0"/>
          </a:p>
        </p:txBody>
      </p:sp>
      <p:sp>
        <p:nvSpPr>
          <p:cNvPr id="17" name="Shape 12"/>
          <p:cNvSpPr/>
          <p:nvPr/>
        </p:nvSpPr>
        <p:spPr>
          <a:xfrm>
            <a:off x="3927872" y="5176838"/>
            <a:ext cx="340162" cy="22860"/>
          </a:xfrm>
          <a:prstGeom prst="roundRect">
            <a:avLst>
              <a:gd name="adj" fmla="val 111628"/>
            </a:avLst>
          </a:prstGeom>
          <a:solidFill>
            <a:srgbClr val="535455"/>
          </a:solidFill>
          <a:ln/>
        </p:spPr>
      </p:sp>
      <p:pic>
        <p:nvPicPr>
          <p:cNvPr id="18" name="Image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6974" y="5124510"/>
            <a:ext cx="127516" cy="127516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4631174" y="5055394"/>
            <a:ext cx="212645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CircusTrix</a:t>
            </a:r>
            <a:endParaRPr lang="en-US" sz="1650" dirty="0"/>
          </a:p>
        </p:txBody>
      </p:sp>
      <p:sp>
        <p:nvSpPr>
          <p:cNvPr id="20" name="Text 14"/>
          <p:cNvSpPr/>
          <p:nvPr/>
        </p:nvSpPr>
        <p:spPr>
          <a:xfrm>
            <a:off x="4631174" y="5491163"/>
            <a:ext cx="2476500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+13,739 workers | $194.1M revenue</a:t>
            </a:r>
            <a:endParaRPr lang="en-US" sz="1300" dirty="0"/>
          </a:p>
        </p:txBody>
      </p:sp>
      <p:sp>
        <p:nvSpPr>
          <p:cNvPr id="21" name="Shape 15"/>
          <p:cNvSpPr/>
          <p:nvPr/>
        </p:nvSpPr>
        <p:spPr>
          <a:xfrm>
            <a:off x="3633430" y="6056590"/>
            <a:ext cx="340162" cy="22860"/>
          </a:xfrm>
          <a:prstGeom prst="roundRect">
            <a:avLst>
              <a:gd name="adj" fmla="val 111628"/>
            </a:avLst>
          </a:prstGeom>
          <a:solidFill>
            <a:srgbClr val="535455"/>
          </a:solidFill>
          <a:ln/>
        </p:spPr>
      </p:sp>
      <p:pic>
        <p:nvPicPr>
          <p:cNvPr id="22" name="Image 4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6974" y="6004262"/>
            <a:ext cx="127516" cy="127516"/>
          </a:xfrm>
          <a:prstGeom prst="rect">
            <a:avLst/>
          </a:prstGeom>
        </p:spPr>
      </p:pic>
      <p:sp>
        <p:nvSpPr>
          <p:cNvPr id="23" name="Text 16"/>
          <p:cNvSpPr/>
          <p:nvPr/>
        </p:nvSpPr>
        <p:spPr>
          <a:xfrm>
            <a:off x="1143833" y="5935147"/>
            <a:ext cx="212645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050"/>
              </a:lnSpc>
              <a:buNone/>
            </a:pPr>
            <a:r>
              <a:rPr lang="en-US" sz="16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ScribeAmerica</a:t>
            </a:r>
            <a:endParaRPr lang="en-US" sz="1650" dirty="0"/>
          </a:p>
        </p:txBody>
      </p:sp>
      <p:sp>
        <p:nvSpPr>
          <p:cNvPr id="24" name="Text 17"/>
          <p:cNvSpPr/>
          <p:nvPr/>
        </p:nvSpPr>
        <p:spPr>
          <a:xfrm>
            <a:off x="793790" y="6370915"/>
            <a:ext cx="2476500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100"/>
              </a:lnSpc>
              <a:buNone/>
            </a:pPr>
            <a:r>
              <a:rPr lang="en-US" sz="13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+11,641 workers | $305.1M revenue</a:t>
            </a:r>
            <a:endParaRPr lang="en-US" sz="1300" dirty="0"/>
          </a:p>
        </p:txBody>
      </p:sp>
      <p:sp>
        <p:nvSpPr>
          <p:cNvPr id="25" name="Text 18"/>
          <p:cNvSpPr/>
          <p:nvPr/>
        </p:nvSpPr>
        <p:spPr>
          <a:xfrm>
            <a:off x="7530346" y="1699022"/>
            <a:ext cx="2728793" cy="326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Bottom 5 Reducing </a:t>
            </a:r>
            <a:r>
              <a:rPr lang="en-US" sz="2000" dirty="0">
                <a:solidFill>
                  <a:srgbClr val="000000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📉</a:t>
            </a:r>
            <a:endParaRPr lang="en-US" sz="2000" dirty="0"/>
          </a:p>
        </p:txBody>
      </p:sp>
      <p:sp>
        <p:nvSpPr>
          <p:cNvPr id="26" name="Shape 19"/>
          <p:cNvSpPr/>
          <p:nvPr/>
        </p:nvSpPr>
        <p:spPr>
          <a:xfrm>
            <a:off x="10675858" y="2216825"/>
            <a:ext cx="22860" cy="5079206"/>
          </a:xfrm>
          <a:prstGeom prst="roundRect">
            <a:avLst>
              <a:gd name="adj" fmla="val 111628"/>
            </a:avLst>
          </a:prstGeom>
          <a:solidFill>
            <a:srgbClr val="535455"/>
          </a:solidFill>
          <a:ln/>
        </p:spPr>
      </p:sp>
      <p:sp>
        <p:nvSpPr>
          <p:cNvPr id="27" name="Shape 20"/>
          <p:cNvSpPr/>
          <p:nvPr/>
        </p:nvSpPr>
        <p:spPr>
          <a:xfrm>
            <a:off x="10369987" y="2396728"/>
            <a:ext cx="340162" cy="22860"/>
          </a:xfrm>
          <a:prstGeom prst="roundRect">
            <a:avLst>
              <a:gd name="adj" fmla="val 111628"/>
            </a:avLst>
          </a:prstGeom>
          <a:solidFill>
            <a:srgbClr val="535455"/>
          </a:solidFill>
          <a:ln/>
        </p:spPr>
      </p:sp>
      <p:pic>
        <p:nvPicPr>
          <p:cNvPr id="28" name="Image 5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3530" y="2344400"/>
            <a:ext cx="127516" cy="127516"/>
          </a:xfrm>
          <a:prstGeom prst="rect">
            <a:avLst/>
          </a:prstGeom>
        </p:spPr>
      </p:pic>
      <p:sp>
        <p:nvSpPr>
          <p:cNvPr id="29" name="Text 21"/>
          <p:cNvSpPr/>
          <p:nvPr/>
        </p:nvSpPr>
        <p:spPr>
          <a:xfrm>
            <a:off x="7880390" y="2275284"/>
            <a:ext cx="212645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050"/>
              </a:lnSpc>
              <a:buNone/>
            </a:pPr>
            <a:r>
              <a:rPr lang="en-US" sz="16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IDS International</a:t>
            </a:r>
            <a:endParaRPr lang="en-US" sz="1650" dirty="0"/>
          </a:p>
        </p:txBody>
      </p:sp>
      <p:sp>
        <p:nvSpPr>
          <p:cNvPr id="30" name="Text 22"/>
          <p:cNvSpPr/>
          <p:nvPr/>
        </p:nvSpPr>
        <p:spPr>
          <a:xfrm>
            <a:off x="7530346" y="2711053"/>
            <a:ext cx="2476500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100"/>
              </a:lnSpc>
              <a:buNone/>
            </a:pPr>
            <a:r>
              <a:rPr lang="en-US" sz="13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-682 workers | +64% growth</a:t>
            </a:r>
            <a:endParaRPr lang="en-US" sz="1300" dirty="0"/>
          </a:p>
        </p:txBody>
      </p:sp>
      <p:sp>
        <p:nvSpPr>
          <p:cNvPr id="31" name="Shape 23"/>
          <p:cNvSpPr/>
          <p:nvPr/>
        </p:nvSpPr>
        <p:spPr>
          <a:xfrm>
            <a:off x="10664428" y="3417332"/>
            <a:ext cx="340162" cy="22860"/>
          </a:xfrm>
          <a:prstGeom prst="roundRect">
            <a:avLst>
              <a:gd name="adj" fmla="val 111628"/>
            </a:avLst>
          </a:prstGeom>
          <a:solidFill>
            <a:srgbClr val="535455"/>
          </a:solidFill>
          <a:ln/>
        </p:spPr>
      </p:sp>
      <p:pic>
        <p:nvPicPr>
          <p:cNvPr id="32" name="Image 6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3530" y="3365004"/>
            <a:ext cx="127516" cy="127516"/>
          </a:xfrm>
          <a:prstGeom prst="rect">
            <a:avLst/>
          </a:prstGeom>
        </p:spPr>
      </p:pic>
      <p:sp>
        <p:nvSpPr>
          <p:cNvPr id="33" name="Text 24"/>
          <p:cNvSpPr/>
          <p:nvPr/>
        </p:nvSpPr>
        <p:spPr>
          <a:xfrm>
            <a:off x="11367730" y="3295888"/>
            <a:ext cx="212645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Prime Therapeutics</a:t>
            </a:r>
            <a:endParaRPr lang="en-US" sz="1650" dirty="0"/>
          </a:p>
        </p:txBody>
      </p:sp>
      <p:sp>
        <p:nvSpPr>
          <p:cNvPr id="34" name="Text 25"/>
          <p:cNvSpPr/>
          <p:nvPr/>
        </p:nvSpPr>
        <p:spPr>
          <a:xfrm>
            <a:off x="11367730" y="3731657"/>
            <a:ext cx="2476500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-600 workers | +390.6% growth</a:t>
            </a:r>
            <a:endParaRPr lang="en-US" sz="1300" dirty="0"/>
          </a:p>
        </p:txBody>
      </p:sp>
      <p:sp>
        <p:nvSpPr>
          <p:cNvPr id="35" name="Shape 26"/>
          <p:cNvSpPr/>
          <p:nvPr/>
        </p:nvSpPr>
        <p:spPr>
          <a:xfrm>
            <a:off x="10369987" y="4297085"/>
            <a:ext cx="340162" cy="22860"/>
          </a:xfrm>
          <a:prstGeom prst="roundRect">
            <a:avLst>
              <a:gd name="adj" fmla="val 111628"/>
            </a:avLst>
          </a:prstGeom>
          <a:solidFill>
            <a:srgbClr val="535455"/>
          </a:solidFill>
          <a:ln/>
        </p:spPr>
      </p:sp>
      <p:pic>
        <p:nvPicPr>
          <p:cNvPr id="36" name="Image 7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3530" y="4244757"/>
            <a:ext cx="127516" cy="127516"/>
          </a:xfrm>
          <a:prstGeom prst="rect">
            <a:avLst/>
          </a:prstGeom>
        </p:spPr>
      </p:pic>
      <p:sp>
        <p:nvSpPr>
          <p:cNvPr id="37" name="Text 27"/>
          <p:cNvSpPr/>
          <p:nvPr/>
        </p:nvSpPr>
        <p:spPr>
          <a:xfrm>
            <a:off x="7880390" y="4175641"/>
            <a:ext cx="212645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050"/>
              </a:lnSpc>
              <a:buNone/>
            </a:pPr>
            <a:r>
              <a:rPr lang="en-US" sz="16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Akorbi</a:t>
            </a:r>
            <a:endParaRPr lang="en-US" sz="1650" dirty="0"/>
          </a:p>
        </p:txBody>
      </p:sp>
      <p:sp>
        <p:nvSpPr>
          <p:cNvPr id="38" name="Text 28"/>
          <p:cNvSpPr/>
          <p:nvPr/>
        </p:nvSpPr>
        <p:spPr>
          <a:xfrm>
            <a:off x="7530346" y="4611410"/>
            <a:ext cx="2476500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100"/>
              </a:lnSpc>
              <a:buNone/>
            </a:pPr>
            <a:r>
              <a:rPr lang="en-US" sz="13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-300 workers | +68.1% growth</a:t>
            </a:r>
            <a:endParaRPr lang="en-US" sz="1300" dirty="0"/>
          </a:p>
        </p:txBody>
      </p:sp>
      <p:sp>
        <p:nvSpPr>
          <p:cNvPr id="39" name="Shape 29"/>
          <p:cNvSpPr/>
          <p:nvPr/>
        </p:nvSpPr>
        <p:spPr>
          <a:xfrm>
            <a:off x="10664428" y="5176838"/>
            <a:ext cx="340162" cy="22860"/>
          </a:xfrm>
          <a:prstGeom prst="roundRect">
            <a:avLst>
              <a:gd name="adj" fmla="val 111628"/>
            </a:avLst>
          </a:prstGeom>
          <a:solidFill>
            <a:srgbClr val="535455"/>
          </a:solidFill>
          <a:ln/>
        </p:spPr>
      </p:sp>
      <p:pic>
        <p:nvPicPr>
          <p:cNvPr id="40" name="Image 8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3530" y="5124510"/>
            <a:ext cx="127516" cy="127516"/>
          </a:xfrm>
          <a:prstGeom prst="rect">
            <a:avLst/>
          </a:prstGeom>
        </p:spPr>
      </p:pic>
      <p:sp>
        <p:nvSpPr>
          <p:cNvPr id="41" name="Text 30"/>
          <p:cNvSpPr/>
          <p:nvPr/>
        </p:nvSpPr>
        <p:spPr>
          <a:xfrm>
            <a:off x="11367730" y="5055394"/>
            <a:ext cx="212645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First American</a:t>
            </a:r>
            <a:endParaRPr lang="en-US" sz="1650" dirty="0"/>
          </a:p>
        </p:txBody>
      </p:sp>
      <p:sp>
        <p:nvSpPr>
          <p:cNvPr id="42" name="Text 31"/>
          <p:cNvSpPr/>
          <p:nvPr/>
        </p:nvSpPr>
        <p:spPr>
          <a:xfrm>
            <a:off x="11367730" y="5491163"/>
            <a:ext cx="2476500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-243 workers | +77.1% growth</a:t>
            </a:r>
            <a:endParaRPr lang="en-US" sz="1300" dirty="0"/>
          </a:p>
        </p:txBody>
      </p:sp>
      <p:sp>
        <p:nvSpPr>
          <p:cNvPr id="43" name="Shape 32"/>
          <p:cNvSpPr/>
          <p:nvPr/>
        </p:nvSpPr>
        <p:spPr>
          <a:xfrm>
            <a:off x="10369987" y="6056590"/>
            <a:ext cx="340162" cy="22860"/>
          </a:xfrm>
          <a:prstGeom prst="roundRect">
            <a:avLst>
              <a:gd name="adj" fmla="val 111628"/>
            </a:avLst>
          </a:prstGeom>
          <a:solidFill>
            <a:srgbClr val="535455"/>
          </a:solidFill>
          <a:ln/>
        </p:spPr>
      </p:sp>
      <p:pic>
        <p:nvPicPr>
          <p:cNvPr id="44" name="Image 9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3530" y="6004262"/>
            <a:ext cx="127516" cy="127516"/>
          </a:xfrm>
          <a:prstGeom prst="rect">
            <a:avLst/>
          </a:prstGeom>
        </p:spPr>
      </p:pic>
      <p:sp>
        <p:nvSpPr>
          <p:cNvPr id="45" name="Text 33"/>
          <p:cNvSpPr/>
          <p:nvPr/>
        </p:nvSpPr>
        <p:spPr>
          <a:xfrm>
            <a:off x="7880390" y="5935147"/>
            <a:ext cx="212645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050"/>
              </a:lnSpc>
              <a:buNone/>
            </a:pPr>
            <a:r>
              <a:rPr lang="en-US" sz="16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Integrity Services</a:t>
            </a:r>
            <a:endParaRPr lang="en-US" sz="1650" dirty="0"/>
          </a:p>
        </p:txBody>
      </p:sp>
      <p:sp>
        <p:nvSpPr>
          <p:cNvPr id="46" name="Text 34"/>
          <p:cNvSpPr/>
          <p:nvPr/>
        </p:nvSpPr>
        <p:spPr>
          <a:xfrm>
            <a:off x="7530346" y="6370915"/>
            <a:ext cx="2476500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100"/>
              </a:lnSpc>
              <a:buNone/>
            </a:pPr>
            <a:r>
              <a:rPr lang="en-US" sz="13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-150 workers | +72.2% growth</a:t>
            </a:r>
            <a:endParaRPr lang="en-US" sz="13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9852" y="565547"/>
            <a:ext cx="8118991" cy="4176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6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Q6: Companies Growing Revenue + Reducing Staff</a:t>
            </a:r>
            <a:endParaRPr lang="en-US" sz="2600" dirty="0"/>
          </a:p>
        </p:txBody>
      </p:sp>
      <p:sp>
        <p:nvSpPr>
          <p:cNvPr id="3" name="Text 1"/>
          <p:cNvSpPr/>
          <p:nvPr/>
        </p:nvSpPr>
        <p:spPr>
          <a:xfrm>
            <a:off x="2040255" y="2119313"/>
            <a:ext cx="1644372" cy="334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96</a:t>
            </a:r>
            <a:endParaRPr lang="en-US" sz="26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9875" y="1283851"/>
            <a:ext cx="2005370" cy="200537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027039" y="3456146"/>
            <a:ext cx="1671161" cy="2089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00"/>
              </a:lnSpc>
              <a:buNone/>
            </a:pPr>
            <a:r>
              <a:rPr lang="en-US" sz="13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Total Companies</a:t>
            </a:r>
            <a:endParaRPr lang="en-US" sz="1300" dirty="0"/>
          </a:p>
        </p:txBody>
      </p:sp>
      <p:sp>
        <p:nvSpPr>
          <p:cNvPr id="6" name="Text 3"/>
          <p:cNvSpPr/>
          <p:nvPr/>
        </p:nvSpPr>
        <p:spPr>
          <a:xfrm>
            <a:off x="719852" y="3745230"/>
            <a:ext cx="4285536" cy="2138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An elite group demonstrating strategic efficiency.</a:t>
            </a:r>
            <a:endParaRPr lang="en-US" sz="1050" dirty="0"/>
          </a:p>
        </p:txBody>
      </p:sp>
      <p:sp>
        <p:nvSpPr>
          <p:cNvPr id="7" name="Text 4"/>
          <p:cNvSpPr/>
          <p:nvPr/>
        </p:nvSpPr>
        <p:spPr>
          <a:xfrm>
            <a:off x="6492835" y="2119313"/>
            <a:ext cx="1644372" cy="334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1.92%</a:t>
            </a:r>
            <a:endParaRPr lang="en-US" sz="260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2456" y="1283851"/>
            <a:ext cx="2005370" cy="200537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6479619" y="3456146"/>
            <a:ext cx="1671161" cy="2089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00"/>
              </a:lnSpc>
              <a:buNone/>
            </a:pPr>
            <a:r>
              <a:rPr lang="en-US" sz="13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% of INC 5000</a:t>
            </a:r>
            <a:endParaRPr lang="en-US" sz="1300" dirty="0"/>
          </a:p>
        </p:txBody>
      </p:sp>
      <p:sp>
        <p:nvSpPr>
          <p:cNvPr id="10" name="Text 6"/>
          <p:cNvSpPr/>
          <p:nvPr/>
        </p:nvSpPr>
        <p:spPr>
          <a:xfrm>
            <a:off x="5172432" y="3745230"/>
            <a:ext cx="4285536" cy="2138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 significant minority achieving this dual feat.</a:t>
            </a:r>
            <a:endParaRPr lang="en-US" sz="1050" dirty="0"/>
          </a:p>
        </p:txBody>
      </p:sp>
      <p:sp>
        <p:nvSpPr>
          <p:cNvPr id="11" name="Text 7"/>
          <p:cNvSpPr/>
          <p:nvPr/>
        </p:nvSpPr>
        <p:spPr>
          <a:xfrm>
            <a:off x="10945416" y="2119313"/>
            <a:ext cx="1644372" cy="3342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-3,742</a:t>
            </a:r>
            <a:endParaRPr lang="en-US" sz="2600" dirty="0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65036" y="1283851"/>
            <a:ext cx="2005370" cy="2005370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0930652" y="3456146"/>
            <a:ext cx="1674138" cy="2089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00"/>
              </a:lnSpc>
              <a:buNone/>
            </a:pPr>
            <a:r>
              <a:rPr lang="en-US" sz="13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Combined Staff Loss</a:t>
            </a:r>
            <a:endParaRPr lang="en-US" sz="1300" dirty="0"/>
          </a:p>
        </p:txBody>
      </p:sp>
      <p:sp>
        <p:nvSpPr>
          <p:cNvPr id="14" name="Text 9"/>
          <p:cNvSpPr/>
          <p:nvPr/>
        </p:nvSpPr>
        <p:spPr>
          <a:xfrm>
            <a:off x="9625013" y="3745230"/>
            <a:ext cx="4285536" cy="2138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0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Reflecting streamlined operations and automation.</a:t>
            </a:r>
            <a:endParaRPr lang="en-US" sz="1050" dirty="0"/>
          </a:p>
        </p:txBody>
      </p:sp>
      <p:sp>
        <p:nvSpPr>
          <p:cNvPr id="15" name="Text 10"/>
          <p:cNvSpPr/>
          <p:nvPr/>
        </p:nvSpPr>
        <p:spPr>
          <a:xfrm>
            <a:off x="719852" y="4159568"/>
            <a:ext cx="3908465" cy="250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Top Examples (Efficiency &amp; Automation)</a:t>
            </a:r>
            <a:endParaRPr lang="en-US" sz="1550" dirty="0"/>
          </a:p>
        </p:txBody>
      </p:sp>
      <p:sp>
        <p:nvSpPr>
          <p:cNvPr id="16" name="Shape 11"/>
          <p:cNvSpPr/>
          <p:nvPr/>
        </p:nvSpPr>
        <p:spPr>
          <a:xfrm>
            <a:off x="719852" y="4610695"/>
            <a:ext cx="6528554" cy="401003"/>
          </a:xfrm>
          <a:prstGeom prst="roundRect">
            <a:avLst>
              <a:gd name="adj" fmla="val 480107"/>
            </a:avLst>
          </a:prstGeom>
          <a:solidFill>
            <a:srgbClr val="3A3B3C"/>
          </a:solidFill>
          <a:ln/>
        </p:spPr>
      </p:sp>
      <p:sp>
        <p:nvSpPr>
          <p:cNvPr id="17" name="Text 12"/>
          <p:cNvSpPr/>
          <p:nvPr/>
        </p:nvSpPr>
        <p:spPr>
          <a:xfrm>
            <a:off x="3883819" y="4685824"/>
            <a:ext cx="200501" cy="250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5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1</a:t>
            </a:r>
            <a:endParaRPr lang="en-US" sz="1550" dirty="0"/>
          </a:p>
        </p:txBody>
      </p:sp>
      <p:sp>
        <p:nvSpPr>
          <p:cNvPr id="18" name="Text 13"/>
          <p:cNvSpPr/>
          <p:nvPr/>
        </p:nvSpPr>
        <p:spPr>
          <a:xfrm>
            <a:off x="853440" y="5145286"/>
            <a:ext cx="1671161" cy="2089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3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Prime Therapeutics</a:t>
            </a:r>
            <a:endParaRPr lang="en-US" sz="1300" dirty="0"/>
          </a:p>
        </p:txBody>
      </p:sp>
      <p:sp>
        <p:nvSpPr>
          <p:cNvPr id="19" name="Text 14"/>
          <p:cNvSpPr/>
          <p:nvPr/>
        </p:nvSpPr>
        <p:spPr>
          <a:xfrm>
            <a:off x="853440" y="5434370"/>
            <a:ext cx="6261378" cy="2138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$21.4B, -600 workers, +390.6% growth</a:t>
            </a:r>
            <a:endParaRPr lang="en-US" sz="1050" dirty="0"/>
          </a:p>
        </p:txBody>
      </p:sp>
      <p:sp>
        <p:nvSpPr>
          <p:cNvPr id="20" name="Shape 15"/>
          <p:cNvSpPr/>
          <p:nvPr/>
        </p:nvSpPr>
        <p:spPr>
          <a:xfrm>
            <a:off x="7381994" y="4610695"/>
            <a:ext cx="6528554" cy="401003"/>
          </a:xfrm>
          <a:prstGeom prst="roundRect">
            <a:avLst>
              <a:gd name="adj" fmla="val 480107"/>
            </a:avLst>
          </a:prstGeom>
          <a:solidFill>
            <a:srgbClr val="3A3B3C"/>
          </a:solidFill>
          <a:ln/>
        </p:spPr>
      </p:sp>
      <p:sp>
        <p:nvSpPr>
          <p:cNvPr id="21" name="Text 16"/>
          <p:cNvSpPr/>
          <p:nvPr/>
        </p:nvSpPr>
        <p:spPr>
          <a:xfrm>
            <a:off x="10545961" y="4685824"/>
            <a:ext cx="200501" cy="250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5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</a:t>
            </a:r>
            <a:endParaRPr lang="en-US" sz="1550" dirty="0"/>
          </a:p>
        </p:txBody>
      </p:sp>
      <p:sp>
        <p:nvSpPr>
          <p:cNvPr id="22" name="Text 17"/>
          <p:cNvSpPr/>
          <p:nvPr/>
        </p:nvSpPr>
        <p:spPr>
          <a:xfrm>
            <a:off x="7515582" y="5145286"/>
            <a:ext cx="1671161" cy="2089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3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IDS International</a:t>
            </a:r>
            <a:endParaRPr lang="en-US" sz="1300" dirty="0"/>
          </a:p>
        </p:txBody>
      </p:sp>
      <p:sp>
        <p:nvSpPr>
          <p:cNvPr id="23" name="Text 18"/>
          <p:cNvSpPr/>
          <p:nvPr/>
        </p:nvSpPr>
        <p:spPr>
          <a:xfrm>
            <a:off x="7515582" y="5434370"/>
            <a:ext cx="6261378" cy="2138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$44.7M, -682 workers, +64% growth</a:t>
            </a:r>
            <a:endParaRPr lang="en-US" sz="1050" dirty="0"/>
          </a:p>
        </p:txBody>
      </p:sp>
      <p:sp>
        <p:nvSpPr>
          <p:cNvPr id="24" name="Shape 19"/>
          <p:cNvSpPr/>
          <p:nvPr/>
        </p:nvSpPr>
        <p:spPr>
          <a:xfrm>
            <a:off x="719852" y="5915382"/>
            <a:ext cx="6528554" cy="401003"/>
          </a:xfrm>
          <a:prstGeom prst="roundRect">
            <a:avLst>
              <a:gd name="adj" fmla="val 480107"/>
            </a:avLst>
          </a:prstGeom>
          <a:solidFill>
            <a:srgbClr val="3A3B3C"/>
          </a:solidFill>
          <a:ln/>
        </p:spPr>
      </p:sp>
      <p:sp>
        <p:nvSpPr>
          <p:cNvPr id="25" name="Text 20"/>
          <p:cNvSpPr/>
          <p:nvPr/>
        </p:nvSpPr>
        <p:spPr>
          <a:xfrm>
            <a:off x="3883819" y="5990511"/>
            <a:ext cx="200501" cy="250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5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3</a:t>
            </a:r>
            <a:endParaRPr lang="en-US" sz="1550" dirty="0"/>
          </a:p>
        </p:txBody>
      </p:sp>
      <p:sp>
        <p:nvSpPr>
          <p:cNvPr id="26" name="Text 21"/>
          <p:cNvSpPr/>
          <p:nvPr/>
        </p:nvSpPr>
        <p:spPr>
          <a:xfrm>
            <a:off x="853440" y="6449973"/>
            <a:ext cx="1671161" cy="2089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3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Akorbi</a:t>
            </a:r>
            <a:endParaRPr lang="en-US" sz="1300" dirty="0"/>
          </a:p>
        </p:txBody>
      </p:sp>
      <p:sp>
        <p:nvSpPr>
          <p:cNvPr id="27" name="Text 22"/>
          <p:cNvSpPr/>
          <p:nvPr/>
        </p:nvSpPr>
        <p:spPr>
          <a:xfrm>
            <a:off x="853440" y="6739057"/>
            <a:ext cx="6261378" cy="2138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$39.3M, -300 workers, +68.1% growth</a:t>
            </a:r>
            <a:endParaRPr lang="en-US" sz="1050" dirty="0"/>
          </a:p>
        </p:txBody>
      </p:sp>
      <p:sp>
        <p:nvSpPr>
          <p:cNvPr id="28" name="Shape 23"/>
          <p:cNvSpPr/>
          <p:nvPr/>
        </p:nvSpPr>
        <p:spPr>
          <a:xfrm>
            <a:off x="7381994" y="5915382"/>
            <a:ext cx="6528554" cy="401003"/>
          </a:xfrm>
          <a:prstGeom prst="roundRect">
            <a:avLst>
              <a:gd name="adj" fmla="val 480107"/>
            </a:avLst>
          </a:prstGeom>
          <a:solidFill>
            <a:srgbClr val="3A3B3C"/>
          </a:solidFill>
          <a:ln/>
        </p:spPr>
      </p:sp>
      <p:sp>
        <p:nvSpPr>
          <p:cNvPr id="29" name="Text 24"/>
          <p:cNvSpPr/>
          <p:nvPr/>
        </p:nvSpPr>
        <p:spPr>
          <a:xfrm>
            <a:off x="10545961" y="5990511"/>
            <a:ext cx="200501" cy="250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5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4</a:t>
            </a:r>
            <a:endParaRPr lang="en-US" sz="1550" dirty="0"/>
          </a:p>
        </p:txBody>
      </p:sp>
      <p:sp>
        <p:nvSpPr>
          <p:cNvPr id="30" name="Text 25"/>
          <p:cNvSpPr/>
          <p:nvPr/>
        </p:nvSpPr>
        <p:spPr>
          <a:xfrm>
            <a:off x="7515582" y="6449973"/>
            <a:ext cx="1671161" cy="2089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3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First American</a:t>
            </a:r>
            <a:endParaRPr lang="en-US" sz="1300" dirty="0"/>
          </a:p>
        </p:txBody>
      </p:sp>
      <p:sp>
        <p:nvSpPr>
          <p:cNvPr id="31" name="Text 26"/>
          <p:cNvSpPr/>
          <p:nvPr/>
        </p:nvSpPr>
        <p:spPr>
          <a:xfrm>
            <a:off x="7515582" y="6739057"/>
            <a:ext cx="6261378" cy="2138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$783.9M, -243 workers, +77.1% growth</a:t>
            </a:r>
            <a:endParaRPr lang="en-US" sz="1050" dirty="0"/>
          </a:p>
        </p:txBody>
      </p:sp>
      <p:sp>
        <p:nvSpPr>
          <p:cNvPr id="32" name="Text 27"/>
          <p:cNvSpPr/>
          <p:nvPr/>
        </p:nvSpPr>
        <p:spPr>
          <a:xfrm>
            <a:off x="719852" y="7236857"/>
            <a:ext cx="13190696" cy="4276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EEE27D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✓ This unique trend signals operational excellence</a:t>
            </a:r>
            <a:r>
              <a:rPr lang="en-US" sz="10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, where growing revenue while reducing staff points to successful automation, efficiency gains, and process optimization strategies. 96 companies exemplify this mastery.</a:t>
            </a:r>
            <a:endParaRPr lang="en-US" sz="10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657701"/>
            <a:ext cx="7556421" cy="10632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Q7: "Winner State" - Top 1000 Companies</a:t>
            </a:r>
            <a:endParaRPr lang="en-US" sz="3300" dirty="0"/>
          </a:p>
        </p:txBody>
      </p:sp>
      <p:sp>
        <p:nvSpPr>
          <p:cNvPr id="4" name="Shape 1"/>
          <p:cNvSpPr/>
          <p:nvPr/>
        </p:nvSpPr>
        <p:spPr>
          <a:xfrm>
            <a:off x="6280190" y="1976080"/>
            <a:ext cx="7556421" cy="1960007"/>
          </a:xfrm>
          <a:prstGeom prst="roundRect">
            <a:avLst>
              <a:gd name="adj" fmla="val 1302"/>
            </a:avLst>
          </a:prstGeom>
          <a:solidFill>
            <a:srgbClr val="3A3B3C"/>
          </a:solidFill>
          <a:ln/>
        </p:spPr>
      </p:sp>
      <p:sp>
        <p:nvSpPr>
          <p:cNvPr id="5" name="Shape 2"/>
          <p:cNvSpPr/>
          <p:nvPr/>
        </p:nvSpPr>
        <p:spPr>
          <a:xfrm>
            <a:off x="6280190" y="1976080"/>
            <a:ext cx="3778210" cy="980003"/>
          </a:xfrm>
          <a:prstGeom prst="roundRect">
            <a:avLst>
              <a:gd name="adj" fmla="val 2604"/>
            </a:avLst>
          </a:prstGeom>
          <a:solidFill>
            <a:srgbClr val="3A3B3C"/>
          </a:solidFill>
          <a:ln/>
        </p:spPr>
      </p:sp>
      <p:sp>
        <p:nvSpPr>
          <p:cNvPr id="6" name="Text 3"/>
          <p:cNvSpPr/>
          <p:nvPr/>
        </p:nvSpPr>
        <p:spPr>
          <a:xfrm>
            <a:off x="6450211" y="2146102"/>
            <a:ext cx="212645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🏆</a:t>
            </a:r>
            <a:r>
              <a:rPr lang="en-US" sz="1650" dirty="0">
                <a:solidFill>
                  <a:srgbClr val="EEE27D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 CA</a:t>
            </a:r>
            <a:endParaRPr lang="en-US" sz="1650" dirty="0"/>
          </a:p>
        </p:txBody>
      </p:sp>
      <p:sp>
        <p:nvSpPr>
          <p:cNvPr id="7" name="Text 4"/>
          <p:cNvSpPr/>
          <p:nvPr/>
        </p:nvSpPr>
        <p:spPr>
          <a:xfrm>
            <a:off x="6450211" y="2513886"/>
            <a:ext cx="3438168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170 Companies (17%)</a:t>
            </a:r>
            <a:endParaRPr lang="en-US" sz="1300" dirty="0"/>
          </a:p>
        </p:txBody>
      </p:sp>
      <p:sp>
        <p:nvSpPr>
          <p:cNvPr id="8" name="Shape 5"/>
          <p:cNvSpPr/>
          <p:nvPr/>
        </p:nvSpPr>
        <p:spPr>
          <a:xfrm>
            <a:off x="10058400" y="1976080"/>
            <a:ext cx="3778210" cy="980003"/>
          </a:xfrm>
          <a:prstGeom prst="rect">
            <a:avLst/>
          </a:prstGeom>
          <a:solidFill>
            <a:srgbClr val="3A3B3C"/>
          </a:solidFill>
          <a:ln/>
        </p:spPr>
      </p:sp>
      <p:sp>
        <p:nvSpPr>
          <p:cNvPr id="9" name="Shape 6"/>
          <p:cNvSpPr/>
          <p:nvPr/>
        </p:nvSpPr>
        <p:spPr>
          <a:xfrm>
            <a:off x="10058400" y="1976080"/>
            <a:ext cx="22860" cy="980003"/>
          </a:xfrm>
          <a:prstGeom prst="roundRect">
            <a:avLst>
              <a:gd name="adj" fmla="val 111628"/>
            </a:avLst>
          </a:prstGeom>
          <a:solidFill>
            <a:srgbClr val="535455"/>
          </a:solidFill>
          <a:ln/>
        </p:spPr>
      </p:sp>
      <p:sp>
        <p:nvSpPr>
          <p:cNvPr id="10" name="Text 7"/>
          <p:cNvSpPr/>
          <p:nvPr/>
        </p:nvSpPr>
        <p:spPr>
          <a:xfrm>
            <a:off x="10228421" y="2146102"/>
            <a:ext cx="212645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EEE27D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2. TX</a:t>
            </a:r>
            <a:endParaRPr lang="en-US" sz="1650" dirty="0"/>
          </a:p>
        </p:txBody>
      </p:sp>
      <p:sp>
        <p:nvSpPr>
          <p:cNvPr id="11" name="Text 8"/>
          <p:cNvSpPr/>
          <p:nvPr/>
        </p:nvSpPr>
        <p:spPr>
          <a:xfrm>
            <a:off x="10228421" y="2513886"/>
            <a:ext cx="3438168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82 Companies (8.2%)</a:t>
            </a:r>
            <a:endParaRPr lang="en-US" sz="1300" dirty="0"/>
          </a:p>
        </p:txBody>
      </p:sp>
      <p:sp>
        <p:nvSpPr>
          <p:cNvPr id="12" name="Shape 9"/>
          <p:cNvSpPr/>
          <p:nvPr/>
        </p:nvSpPr>
        <p:spPr>
          <a:xfrm>
            <a:off x="6280190" y="2956084"/>
            <a:ext cx="7556421" cy="980003"/>
          </a:xfrm>
          <a:prstGeom prst="rect">
            <a:avLst/>
          </a:prstGeom>
          <a:solidFill>
            <a:srgbClr val="3A3B3C"/>
          </a:solidFill>
          <a:ln/>
        </p:spPr>
      </p:sp>
      <p:sp>
        <p:nvSpPr>
          <p:cNvPr id="13" name="Shape 10"/>
          <p:cNvSpPr/>
          <p:nvPr/>
        </p:nvSpPr>
        <p:spPr>
          <a:xfrm>
            <a:off x="6280190" y="2956084"/>
            <a:ext cx="7556421" cy="22860"/>
          </a:xfrm>
          <a:prstGeom prst="roundRect">
            <a:avLst>
              <a:gd name="adj" fmla="val 111628"/>
            </a:avLst>
          </a:prstGeom>
          <a:solidFill>
            <a:srgbClr val="535455"/>
          </a:solidFill>
          <a:ln/>
        </p:spPr>
      </p:sp>
      <p:sp>
        <p:nvSpPr>
          <p:cNvPr id="14" name="Text 11"/>
          <p:cNvSpPr/>
          <p:nvPr/>
        </p:nvSpPr>
        <p:spPr>
          <a:xfrm>
            <a:off x="6450211" y="3126105"/>
            <a:ext cx="212645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EEE27D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3. NY</a:t>
            </a:r>
            <a:endParaRPr lang="en-US" sz="1650" dirty="0"/>
          </a:p>
        </p:txBody>
      </p:sp>
      <p:sp>
        <p:nvSpPr>
          <p:cNvPr id="15" name="Text 12"/>
          <p:cNvSpPr/>
          <p:nvPr/>
        </p:nvSpPr>
        <p:spPr>
          <a:xfrm>
            <a:off x="6450211" y="3493889"/>
            <a:ext cx="7216378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79 Companies (7.9%)</a:t>
            </a:r>
            <a:endParaRPr lang="en-US" sz="1300" dirty="0"/>
          </a:p>
        </p:txBody>
      </p:sp>
      <p:sp>
        <p:nvSpPr>
          <p:cNvPr id="16" name="Text 13"/>
          <p:cNvSpPr/>
          <p:nvPr/>
        </p:nvSpPr>
        <p:spPr>
          <a:xfrm>
            <a:off x="6280190" y="4191238"/>
            <a:ext cx="422052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Complete Top 15 States (Top 1000)</a:t>
            </a:r>
            <a:endParaRPr lang="en-US" sz="2000" dirty="0"/>
          </a:p>
        </p:txBody>
      </p:sp>
      <p:sp>
        <p:nvSpPr>
          <p:cNvPr id="17" name="Text 14"/>
          <p:cNvSpPr/>
          <p:nvPr/>
        </p:nvSpPr>
        <p:spPr>
          <a:xfrm>
            <a:off x="6280190" y="4918234"/>
            <a:ext cx="3570684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1. California:</a:t>
            </a:r>
            <a:r>
              <a:rPr lang="en-US" sz="13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170</a:t>
            </a:r>
            <a:endParaRPr lang="en-US" sz="1300" dirty="0"/>
          </a:p>
        </p:txBody>
      </p:sp>
      <p:sp>
        <p:nvSpPr>
          <p:cNvPr id="18" name="Text 15"/>
          <p:cNvSpPr/>
          <p:nvPr/>
        </p:nvSpPr>
        <p:spPr>
          <a:xfrm>
            <a:off x="6280190" y="5249942"/>
            <a:ext cx="3570684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2. Texas:</a:t>
            </a:r>
            <a:r>
              <a:rPr lang="en-US" sz="13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82</a:t>
            </a:r>
            <a:endParaRPr lang="en-US" sz="1300" dirty="0"/>
          </a:p>
        </p:txBody>
      </p:sp>
      <p:sp>
        <p:nvSpPr>
          <p:cNvPr id="19" name="Text 16"/>
          <p:cNvSpPr/>
          <p:nvPr/>
        </p:nvSpPr>
        <p:spPr>
          <a:xfrm>
            <a:off x="6280190" y="5581650"/>
            <a:ext cx="3570684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3. New York:</a:t>
            </a:r>
            <a:r>
              <a:rPr lang="en-US" sz="13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79</a:t>
            </a:r>
            <a:endParaRPr lang="en-US" sz="1300" dirty="0"/>
          </a:p>
        </p:txBody>
      </p:sp>
      <p:sp>
        <p:nvSpPr>
          <p:cNvPr id="20" name="Text 17"/>
          <p:cNvSpPr/>
          <p:nvPr/>
        </p:nvSpPr>
        <p:spPr>
          <a:xfrm>
            <a:off x="6280190" y="5913358"/>
            <a:ext cx="3570684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4. Florida:</a:t>
            </a:r>
            <a:r>
              <a:rPr lang="en-US" sz="13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78</a:t>
            </a:r>
            <a:endParaRPr lang="en-US" sz="1300" dirty="0"/>
          </a:p>
        </p:txBody>
      </p:sp>
      <p:sp>
        <p:nvSpPr>
          <p:cNvPr id="21" name="Text 18"/>
          <p:cNvSpPr/>
          <p:nvPr/>
        </p:nvSpPr>
        <p:spPr>
          <a:xfrm>
            <a:off x="6280190" y="6245066"/>
            <a:ext cx="3570684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5. Virginia:</a:t>
            </a:r>
            <a:r>
              <a:rPr lang="en-US" sz="13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62</a:t>
            </a:r>
            <a:endParaRPr lang="en-US" sz="1300" dirty="0"/>
          </a:p>
        </p:txBody>
      </p:sp>
      <p:sp>
        <p:nvSpPr>
          <p:cNvPr id="22" name="Text 19"/>
          <p:cNvSpPr/>
          <p:nvPr/>
        </p:nvSpPr>
        <p:spPr>
          <a:xfrm>
            <a:off x="6280190" y="6576774"/>
            <a:ext cx="3570684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6. Georgia:</a:t>
            </a:r>
            <a:r>
              <a:rPr lang="en-US" sz="13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44</a:t>
            </a:r>
            <a:endParaRPr lang="en-US" sz="1300" dirty="0"/>
          </a:p>
        </p:txBody>
      </p:sp>
      <p:sp>
        <p:nvSpPr>
          <p:cNvPr id="23" name="Text 20"/>
          <p:cNvSpPr/>
          <p:nvPr/>
        </p:nvSpPr>
        <p:spPr>
          <a:xfrm>
            <a:off x="6280190" y="6908482"/>
            <a:ext cx="3570684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7. Illinois:</a:t>
            </a:r>
            <a:r>
              <a:rPr lang="en-US" sz="13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43</a:t>
            </a:r>
            <a:endParaRPr lang="en-US" sz="1300" dirty="0"/>
          </a:p>
        </p:txBody>
      </p:sp>
      <p:sp>
        <p:nvSpPr>
          <p:cNvPr id="24" name="Text 21"/>
          <p:cNvSpPr/>
          <p:nvPr/>
        </p:nvSpPr>
        <p:spPr>
          <a:xfrm>
            <a:off x="6280190" y="7240191"/>
            <a:ext cx="3570684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8. Maryland:</a:t>
            </a:r>
            <a:r>
              <a:rPr lang="en-US" sz="13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36</a:t>
            </a:r>
            <a:endParaRPr lang="en-US" sz="1300" dirty="0"/>
          </a:p>
        </p:txBody>
      </p:sp>
      <p:sp>
        <p:nvSpPr>
          <p:cNvPr id="25" name="Text 22"/>
          <p:cNvSpPr/>
          <p:nvPr/>
        </p:nvSpPr>
        <p:spPr>
          <a:xfrm>
            <a:off x="10273546" y="4918234"/>
            <a:ext cx="3570684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9. Colorado:</a:t>
            </a:r>
            <a:r>
              <a:rPr lang="en-US" sz="13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34</a:t>
            </a:r>
            <a:endParaRPr lang="en-US" sz="1300" dirty="0"/>
          </a:p>
        </p:txBody>
      </p:sp>
      <p:sp>
        <p:nvSpPr>
          <p:cNvPr id="26" name="Text 23"/>
          <p:cNvSpPr/>
          <p:nvPr/>
        </p:nvSpPr>
        <p:spPr>
          <a:xfrm>
            <a:off x="10273546" y="5249942"/>
            <a:ext cx="3570684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10. Pennsylvania:</a:t>
            </a:r>
            <a:r>
              <a:rPr lang="en-US" sz="13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28</a:t>
            </a:r>
            <a:endParaRPr lang="en-US" sz="1300" dirty="0"/>
          </a:p>
        </p:txBody>
      </p:sp>
      <p:sp>
        <p:nvSpPr>
          <p:cNvPr id="27" name="Text 24"/>
          <p:cNvSpPr/>
          <p:nvPr/>
        </p:nvSpPr>
        <p:spPr>
          <a:xfrm>
            <a:off x="10273546" y="5581650"/>
            <a:ext cx="3570684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11. North Carolina:</a:t>
            </a:r>
            <a:r>
              <a:rPr lang="en-US" sz="13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26</a:t>
            </a:r>
            <a:endParaRPr lang="en-US" sz="1300" dirty="0"/>
          </a:p>
        </p:txBody>
      </p:sp>
      <p:sp>
        <p:nvSpPr>
          <p:cNvPr id="28" name="Text 25"/>
          <p:cNvSpPr/>
          <p:nvPr/>
        </p:nvSpPr>
        <p:spPr>
          <a:xfrm>
            <a:off x="10273546" y="5913358"/>
            <a:ext cx="3570684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12. Utah:</a:t>
            </a:r>
            <a:r>
              <a:rPr lang="en-US" sz="13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26</a:t>
            </a:r>
            <a:endParaRPr lang="en-US" sz="1300" dirty="0"/>
          </a:p>
        </p:txBody>
      </p:sp>
      <p:sp>
        <p:nvSpPr>
          <p:cNvPr id="29" name="Text 26"/>
          <p:cNvSpPr/>
          <p:nvPr/>
        </p:nvSpPr>
        <p:spPr>
          <a:xfrm>
            <a:off x="10273546" y="6245066"/>
            <a:ext cx="3570684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13. Washington:</a:t>
            </a:r>
            <a:r>
              <a:rPr lang="en-US" sz="13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23</a:t>
            </a:r>
            <a:endParaRPr lang="en-US" sz="1300" dirty="0"/>
          </a:p>
        </p:txBody>
      </p:sp>
      <p:sp>
        <p:nvSpPr>
          <p:cNvPr id="30" name="Text 27"/>
          <p:cNvSpPr/>
          <p:nvPr/>
        </p:nvSpPr>
        <p:spPr>
          <a:xfrm>
            <a:off x="10273546" y="6576774"/>
            <a:ext cx="3570684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14. New Jersey:</a:t>
            </a:r>
            <a:r>
              <a:rPr lang="en-US" sz="13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22</a:t>
            </a:r>
            <a:endParaRPr lang="en-US" sz="1300" dirty="0"/>
          </a:p>
        </p:txBody>
      </p:sp>
      <p:sp>
        <p:nvSpPr>
          <p:cNvPr id="31" name="Text 28"/>
          <p:cNvSpPr/>
          <p:nvPr/>
        </p:nvSpPr>
        <p:spPr>
          <a:xfrm>
            <a:off x="10273546" y="6908482"/>
            <a:ext cx="3570684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b="1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15. Ohio:</a:t>
            </a:r>
            <a:r>
              <a:rPr lang="en-US" sz="13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 21</a:t>
            </a:r>
            <a:endParaRPr lang="en-US" sz="13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</TotalTime>
  <Words>1058</Words>
  <Application>Microsoft Office PowerPoint</Application>
  <PresentationFormat>Custom</PresentationFormat>
  <Paragraphs>175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Prata</vt:lpstr>
      <vt:lpstr>Arial</vt:lpstr>
      <vt:lpstr>Raleway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Farhan Khan</cp:lastModifiedBy>
  <cp:revision>3</cp:revision>
  <dcterms:created xsi:type="dcterms:W3CDTF">2025-12-01T19:26:59Z</dcterms:created>
  <dcterms:modified xsi:type="dcterms:W3CDTF">2025-12-02T05:59:11Z</dcterms:modified>
</cp:coreProperties>
</file>